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aGopalan Varadan" initial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A0BFCE"/>
    <a:srgbClr val="0DAB6F"/>
    <a:srgbClr val="0EC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64006" autoAdjust="0"/>
  </p:normalViewPr>
  <p:slideViewPr>
    <p:cSldViewPr snapToGrid="0">
      <p:cViewPr varScale="1">
        <p:scale>
          <a:sx n="55" d="100"/>
          <a:sy n="55" d="100"/>
        </p:scale>
        <p:origin x="1782"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85263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Shape 71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Introduce the module to the participants. Tell them that you will talk about Data Growth Explosion in this module.</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You will be going through the Big Data Overview in this module. You will learn about Data Growth Explosion.</a:t>
            </a:r>
            <a:endParaRPr dirty="0"/>
          </a:p>
        </p:txBody>
      </p:sp>
      <p:sp>
        <p:nvSpPr>
          <p:cNvPr id="713" name="Shape 71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900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Shape 80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Tell the participants that they will now attempt a knowledge check question.</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Inform them that they will get a single attempt. </a:t>
            </a:r>
            <a:endParaRPr/>
          </a:p>
          <a:p>
            <a:pPr marL="0" marR="0" lvl="0" indent="0" algn="l" rtl="0">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Answer</a:t>
            </a:r>
            <a:endParaRPr/>
          </a:p>
          <a:p>
            <a:pPr marL="0" marR="0" lvl="0" indent="0" algn="l" rtl="0">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1. B. Social data</a:t>
            </a:r>
            <a:endParaRPr/>
          </a:p>
          <a:p>
            <a:pPr marL="0" marR="0" lvl="0" indent="0" algn="l" rtl="0">
              <a:lnSpc>
                <a:spcPct val="100000"/>
              </a:lnSpc>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2. </a:t>
            </a:r>
            <a:r>
              <a:rPr lang="en-US"/>
              <a:t>B. False</a:t>
            </a:r>
            <a:endParaRPr/>
          </a:p>
          <a:p>
            <a:pPr marL="0" marR="0" lvl="0" indent="0" algn="l" rtl="0">
              <a:spcBef>
                <a:spcPts val="0"/>
              </a:spcBef>
              <a:spcAft>
                <a:spcPts val="0"/>
              </a:spcAft>
              <a:buClr>
                <a:srgbClr val="000000"/>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07" name="Shape 807"/>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090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Shape 81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to the participants, how the amount of data has grown over time. Explain about traditional computing or storage systems and how they become obsolete with the growing volumes of data.</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world is now used to saving anything and everything in the electronic space. Computing power, RAM speeds and hard disk sizes have increased to a level that has changed our outlook towards data and its storage. Can you imagine having a 256 or 512MB RAM in your PC now?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If we understand the concept of byte, we can imagine how data growth has increased over time and how storage systems handle it. We all are aware that 1 byte is equivalent to 8 bits and these 8 bits represent a character or expression. A document with millions of bytes will contain millions of characters, expressions, spaces, etc. Likewise, a megabyte (MB) is a million bytes of data, a gigabyte (GB) is a billion bytes of data and a terabyte (TB) is a trillion bytes of data. We all use these terms while dealing with data and storage, on our day-to-day activities.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But it doesn’t end here. Next comes the petabyte, which is quadrillion bytes or a million gigabyte. The ones after that are Exabyte, </a:t>
            </a:r>
            <a:r>
              <a:rPr lang="en-US" sz="1200" b="0" i="0" u="none" strike="noStrike" cap="none" dirty="0" err="1">
                <a:solidFill>
                  <a:schemeClr val="dk1"/>
                </a:solidFill>
                <a:latin typeface="Calibri"/>
                <a:ea typeface="Calibri"/>
                <a:cs typeface="Calibri"/>
                <a:sym typeface="Calibri"/>
              </a:rPr>
              <a:t>Zettabyte</a:t>
            </a:r>
            <a:r>
              <a:rPr lang="en-US" sz="1200" b="0" i="0" u="none" strike="noStrike" cap="none" dirty="0">
                <a:solidFill>
                  <a:schemeClr val="dk1"/>
                </a:solidFill>
                <a:latin typeface="Calibri"/>
                <a:ea typeface="Calibri"/>
                <a:cs typeface="Calibri"/>
                <a:sym typeface="Calibri"/>
              </a:rPr>
              <a:t>, and </a:t>
            </a:r>
            <a:r>
              <a:rPr lang="en-US" sz="1200" b="0" i="0" u="none" strike="noStrike" cap="none" dirty="0" err="1">
                <a:solidFill>
                  <a:schemeClr val="dk1"/>
                </a:solidFill>
                <a:latin typeface="Calibri"/>
                <a:ea typeface="Calibri"/>
                <a:cs typeface="Calibri"/>
                <a:sym typeface="Calibri"/>
              </a:rPr>
              <a:t>Yottabyte</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Yottabyte</a:t>
            </a:r>
            <a:r>
              <a:rPr lang="en-US" sz="1200" b="0" i="0" u="none" strike="noStrike" cap="none" dirty="0">
                <a:solidFill>
                  <a:schemeClr val="dk1"/>
                </a:solidFill>
                <a:latin typeface="Calibri"/>
                <a:ea typeface="Calibri"/>
                <a:cs typeface="Calibri"/>
                <a:sym typeface="Calibri"/>
              </a:rPr>
              <a:t> is essentially a trillion terabytes of data. There are even higher numbers, but we’ll stop here at this point.</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According to a report by the International Data Corporation, IDC, in 2009 that the total amount of data in the World was 800EB. It is expected to rise to 44ZB by the end of 2020</a:t>
            </a:r>
            <a:r>
              <a:rPr lang="en-US" sz="1200" b="0" i="0" u="none" strike="noStrike" cap="none" dirty="0" smtClean="0">
                <a:solidFill>
                  <a:schemeClr val="dk1"/>
                </a:solidFill>
                <a:latin typeface="Calibri"/>
                <a:ea typeface="Calibri"/>
                <a:cs typeface="Calibri"/>
                <a:sym typeface="Calibri"/>
              </a:rPr>
              <a:t>, i.e., </a:t>
            </a:r>
            <a:r>
              <a:rPr lang="en-US" sz="1200" b="0" i="0" u="none" strike="noStrike" cap="none" dirty="0">
                <a:solidFill>
                  <a:schemeClr val="dk1"/>
                </a:solidFill>
                <a:latin typeface="Calibri"/>
                <a:ea typeface="Calibri"/>
                <a:cs typeface="Calibri"/>
                <a:sym typeface="Calibri"/>
              </a:rPr>
              <a:t>44 trillion gigabytes. The second statement they made was that 11 ZB of this data will be stored in the cloud. The primary reason f</a:t>
            </a:r>
            <a:r>
              <a:rPr lang="en-US" dirty="0"/>
              <a:t>or data explosion is that individuals and enterprises are always connected to the internet, generating and sharing loads of data.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815" name="Shape 81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2914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Shape 82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participants about the key drivers that enable the exponential growth of data.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Data has been there at all points in time in some form or the other. The ability to capture data, store and process it is the critical element. Digitalisation has played a huge role in the proliferation of data. Computing devices were confined to only a set of industries earlier. With the advent of PC explosion, server-client models came into play, this leads to the digitalisation of almost all industries. The amount of digitally available data also started growing around this period.</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Analysts predict an exponential growth in data toward 2020 and beyond. Data growth for the period 2010 to 2020 was predicted to be 50-fold. Overall, there is a 10X faster growth in the combination of human and machine-generated data in comparison to traditional business data. Out of these, machine-generated data alone, is increasing at a rapid 50X phase.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key drivers of data growth include the following:</a:t>
            </a:r>
            <a:endParaRPr/>
          </a:p>
          <a:p>
            <a:pPr marL="457200" marR="0" lvl="0" indent="-298450" algn="l" rtl="0">
              <a:spcBef>
                <a:spcPts val="0"/>
              </a:spcBef>
              <a:spcAft>
                <a:spcPts val="0"/>
              </a:spcAft>
              <a:buClr>
                <a:schemeClr val="dk1"/>
              </a:buClr>
              <a:buSzPts val="1100"/>
              <a:buFont typeface="Calibri"/>
              <a:buAutoNum type="alphaLcPeriod"/>
            </a:pPr>
            <a:r>
              <a:rPr lang="en-US" sz="1200" b="0" i="0" u="none" strike="noStrike" cap="none">
                <a:solidFill>
                  <a:schemeClr val="dk1"/>
                </a:solidFill>
                <a:latin typeface="Calibri"/>
                <a:ea typeface="Calibri"/>
                <a:cs typeface="Calibri"/>
                <a:sym typeface="Calibri"/>
              </a:rPr>
              <a:t>Increase in storage capacities.</a:t>
            </a:r>
            <a:endParaRPr/>
          </a:p>
          <a:p>
            <a:pPr marL="457200" marR="0" lvl="0" indent="-298450" algn="l" rtl="0">
              <a:spcBef>
                <a:spcPts val="0"/>
              </a:spcBef>
              <a:spcAft>
                <a:spcPts val="0"/>
              </a:spcAft>
              <a:buClr>
                <a:schemeClr val="dk1"/>
              </a:buClr>
              <a:buSzPts val="1100"/>
              <a:buFont typeface="Calibri"/>
              <a:buAutoNum type="alphaLcPeriod"/>
            </a:pPr>
            <a:r>
              <a:rPr lang="en-US" sz="1200" b="0" i="0" u="none" strike="noStrike" cap="none">
                <a:solidFill>
                  <a:schemeClr val="dk1"/>
                </a:solidFill>
                <a:latin typeface="Calibri"/>
                <a:ea typeface="Calibri"/>
                <a:cs typeface="Calibri"/>
                <a:sym typeface="Calibri"/>
              </a:rPr>
              <a:t>Increase in data processing capabilities by modern computing devices.</a:t>
            </a:r>
            <a:endParaRPr/>
          </a:p>
          <a:p>
            <a:pPr marL="457200" marR="0" lvl="0" indent="-298450" algn="l" rtl="0">
              <a:spcBef>
                <a:spcPts val="0"/>
              </a:spcBef>
              <a:spcAft>
                <a:spcPts val="0"/>
              </a:spcAft>
              <a:buClr>
                <a:schemeClr val="dk1"/>
              </a:buClr>
              <a:buSzPts val="1100"/>
              <a:buFont typeface="Calibri"/>
              <a:buAutoNum type="alphaLcPeriod"/>
            </a:pPr>
            <a:r>
              <a:rPr lang="en-US" sz="1200" b="0" i="0" u="none" strike="noStrike" cap="none">
                <a:solidFill>
                  <a:schemeClr val="dk1"/>
                </a:solidFill>
                <a:latin typeface="Calibri"/>
                <a:ea typeface="Calibri"/>
                <a:cs typeface="Calibri"/>
                <a:sym typeface="Calibri"/>
              </a:rPr>
              <a:t>Data generated and made available by different sectors.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25" name="Shape 82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835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Shape 853"/>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to the participants how companies or large enterprises are paying attention to capture, store and manage data. Tell them that data is becoming an important driver for the growth of businesses in new arenas. To unleash the potential of data companies are investing in storing and managing the huge volumes of data that is generated on a day-to-day basis.</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Data analytics as a business has triggered the explosion of data. Businesses are now paying attention to collect, manage and store data. </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Data-intensive businesses demand ever-greater storage capacities, and these businesses will also depend on tagged data to function in an effective way. Storing vast amounts of data will not make sense if it could not be retrieved when there’s a need and most importantly if there’s little knowledge of the data that is stored.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Structured/tagged data are a type of metadata and is required for analysis. Without metadata, unstructured data becomes unsearchable and metadata is important for navigation, analysis and usage.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dirty="0"/>
          </a:p>
          <a:p>
            <a:pPr marL="0" lvl="0" indent="0" rtl="0">
              <a:spcBef>
                <a:spcPts val="0"/>
              </a:spcBef>
              <a:spcAft>
                <a:spcPts val="0"/>
              </a:spcAft>
              <a:buClr>
                <a:schemeClr val="dk1"/>
              </a:buClr>
              <a:buSzPts val="1200"/>
              <a:buFont typeface="Calibri"/>
              <a:buNone/>
            </a:pPr>
            <a:r>
              <a:rPr lang="en-US" dirty="0"/>
              <a:t>Companies are now harnessing the power of Artificial intelligence and </a:t>
            </a:r>
            <a:r>
              <a:rPr lang="en-US" dirty="0" err="1"/>
              <a:t>IoT</a:t>
            </a:r>
            <a:r>
              <a:rPr lang="en-US" dirty="0"/>
              <a:t> big time. </a:t>
            </a:r>
            <a:r>
              <a:rPr lang="en-US" dirty="0" err="1"/>
              <a:t>IoT</a:t>
            </a:r>
            <a:r>
              <a:rPr lang="en-US" dirty="0"/>
              <a:t> is applied in smart homes, </a:t>
            </a:r>
            <a:r>
              <a:rPr lang="en-US" dirty="0" err="1"/>
              <a:t>wearables</a:t>
            </a:r>
            <a:r>
              <a:rPr lang="en-US" dirty="0"/>
              <a:t>, smart cities, smart meters, industrial machines and sensors, smart retail applications, healthcare, etc. These sensors produce data continuously. For example, </a:t>
            </a:r>
            <a:r>
              <a:rPr lang="en-US" dirty="0" err="1"/>
              <a:t>IoT</a:t>
            </a:r>
            <a:r>
              <a:rPr lang="en-US" dirty="0"/>
              <a:t> for patient monitoring in critical care units is receiving a lot of attention, as the data helps the attending physician in monitoring the patient’s vitals efficiently. As hospitals start leveraging the potential of these devices and sensors, they are also investing in storing the data thus obtained. The storage system has to be equipped with better security and privacy protection systems.</a:t>
            </a:r>
            <a:endParaRPr dirty="0"/>
          </a:p>
          <a:p>
            <a:pPr marL="0" lvl="0" indent="0" rtl="0">
              <a:spcBef>
                <a:spcPts val="0"/>
              </a:spcBef>
              <a:spcAft>
                <a:spcPts val="0"/>
              </a:spcAft>
              <a:buClr>
                <a:schemeClr val="dk1"/>
              </a:buClr>
              <a:buSzPts val="1200"/>
              <a:buFont typeface="Calibri"/>
              <a:buNone/>
            </a:pPr>
            <a:endParaRPr dirty="0"/>
          </a:p>
          <a:p>
            <a:pPr marL="0" lvl="0" indent="0" rtl="0">
              <a:spcBef>
                <a:spcPts val="0"/>
              </a:spcBef>
              <a:spcAft>
                <a:spcPts val="0"/>
              </a:spcAft>
              <a:buClr>
                <a:schemeClr val="dk1"/>
              </a:buClr>
              <a:buSzPts val="1200"/>
              <a:buFont typeface="Calibri"/>
              <a:buNone/>
            </a:pPr>
            <a:r>
              <a:rPr lang="en-US" dirty="0"/>
              <a:t>The more </a:t>
            </a:r>
            <a:r>
              <a:rPr lang="en-US" dirty="0" err="1"/>
              <a:t>IoT</a:t>
            </a:r>
            <a:r>
              <a:rPr lang="en-US" dirty="0"/>
              <a:t> and AI grows, more is the data generation and more is the demand for storage systems and analysis and processing technologies. Big data also fuels the growth of AI, since huge amounts of data is required for training the systems to impart the intelligence into them.</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dirty="0"/>
              <a:t>Enterprises </a:t>
            </a:r>
            <a:r>
              <a:rPr lang="en-US" sz="1200" b="0" i="0" u="none" strike="noStrike" cap="none" dirty="0">
                <a:solidFill>
                  <a:schemeClr val="dk1"/>
                </a:solidFill>
                <a:latin typeface="Calibri"/>
                <a:ea typeface="Calibri"/>
                <a:cs typeface="Calibri"/>
                <a:sym typeface="Calibri"/>
              </a:rPr>
              <a:t>are now investing in storage systems, which is needed for management of data. A good example of this is in the management of video assets, media and entertainment, surveillance and security, etc.</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When it comes to data storage, the concept of tiered storage been in existence for 20 years until the early 2000s. When disk storage prices were dropped, tiered storage was considered as an unnecessary expense. In 1995, storage costs for a GB of data were around $1000. Within five years, the cost per GB came down to less than 10 cents per GB, and today it costs around 3 cents per GB, which has made companies increase their storage capacities. Though the cost of storage devices have come down, the other costs associated with the storage needs to be looked at.</a:t>
            </a:r>
            <a:endParaRPr dirty="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endParaRPr dirty="0"/>
          </a:p>
        </p:txBody>
      </p:sp>
      <p:sp>
        <p:nvSpPr>
          <p:cNvPr id="854" name="Shape 854"/>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3009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Shape 89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Tell the participants that you will now explain how data can be processed and the abilities involved in the same.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Extremely large volumes of data have not been traditionally captured by computing devices, the primary factor being the high cost and infrastructure requirements needed for this purpose. However, the cost has been lowered to great extent because of the advent of multiple factors and new technologies. The technology barrier in data processing has also been eliminated by these new technologies. This effective data processing has enabled even smaller organizations to unleash the potential contained in different data sources. For example, frameworks like Hadoop can handle complex unstructured data which traditional relational databases struggle to handle. </a:t>
            </a:r>
            <a:endParaRPr/>
          </a:p>
        </p:txBody>
      </p:sp>
      <p:sp>
        <p:nvSpPr>
          <p:cNvPr id="893" name="Shape 89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1082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Shape 921"/>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to the students that the new formats of data are generated as time progresses and with the advent of internet-scale companies and social media, data availability and data that is shared has grown by leaps and bounds. Availability of data is also adding fuel to the growth of data. This has also been one of the major drivers for businesses who are into research and analytics.  </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According to an analysis, the internet witnesses about 55618 GB of traffic in a second and about 66,365 queries are placed on Google search each second and a mind-blowing number of about 2.7 million emails are sent every second.</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meteoric rise of data will also provide a lot of opportunities for the enterprises to gain an advantage in the market. Organizations are also investing in collection, utilization and management of data. IDC also predicts that the amount of data that will be subject to data analysis will also grow by a factor of 0.5 to 5.2ZB by 2025.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r>
              <a:rPr lang="en-US" dirty="0"/>
              <a:t>Further to data availability, newer formats of data are constantly emerging which fuel data explosion. In addition to the common data formats like text, video, audio, html, xml, pdf, etc., newer formats are emerging, examples are: tracking data, monitoring the movement of people and objects (including GPS/</a:t>
            </a:r>
            <a:r>
              <a:rPr lang="en-US" dirty="0" err="1"/>
              <a:t>geolocation</a:t>
            </a:r>
            <a:r>
              <a:rPr lang="en-US" dirty="0"/>
              <a:t> data, traffic and other transport sensor data, </a:t>
            </a:r>
            <a:r>
              <a:rPr lang="en-US" dirty="0" smtClean="0"/>
              <a:t>CCTV etc.), </a:t>
            </a:r>
            <a:r>
              <a:rPr lang="en-US" dirty="0"/>
              <a:t>satellite and aerial imagery (</a:t>
            </a:r>
            <a:r>
              <a:rPr lang="en-US" dirty="0" err="1"/>
              <a:t>eg</a:t>
            </a:r>
            <a:r>
              <a:rPr lang="en-US" dirty="0"/>
              <a:t>. Google Earth, Landsat, infrared, radar mapping etc.).</a:t>
            </a:r>
            <a:endParaRPr dirty="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r>
              <a:rPr lang="en-US" dirty="0"/>
              <a:t>As more and more of these formats emerge, the more will be the demand to extract the value out of them. New technologies will be identified to process and analyze them, which is a great driver for the growth of big data as an industry. </a:t>
            </a:r>
            <a:endParaRPr dirty="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922" name="Shape 922"/>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963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Shape 93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Tell the participants that they will now attempt a knowledge check question.</a:t>
            </a:r>
            <a:endParaRPr/>
          </a:p>
          <a:p>
            <a:pPr marL="0" marR="0" lvl="0" indent="0" algn="l" rtl="0">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Answer</a:t>
            </a:r>
            <a:endParaRPr/>
          </a:p>
          <a:p>
            <a:pPr marL="0" marR="0" lvl="0" indent="0" algn="l" rtl="0">
              <a:lnSpc>
                <a:spcPct val="100000"/>
              </a:lnSpc>
              <a:spcBef>
                <a:spcPts val="0"/>
              </a:spcBef>
              <a:spcAft>
                <a:spcPts val="0"/>
              </a:spcAft>
              <a:buClr>
                <a:srgbClr val="000000"/>
              </a:buClr>
              <a:buSzPts val="1100"/>
              <a:buFont typeface="Arial"/>
              <a:buNone/>
            </a:pPr>
            <a:r>
              <a:rPr lang="en-US"/>
              <a:t>1</a:t>
            </a:r>
            <a:r>
              <a:rPr lang="en-US" sz="1200" b="0" i="0" u="none" strike="noStrike" cap="none">
                <a:solidFill>
                  <a:schemeClr val="dk1"/>
                </a:solidFill>
                <a:latin typeface="Calibri"/>
                <a:ea typeface="Calibri"/>
                <a:cs typeface="Calibri"/>
                <a:sym typeface="Calibri"/>
              </a:rPr>
              <a:t>. Answer: Hadoop (There can be multiple correct answers, this example is given in the text.)</a:t>
            </a:r>
            <a:endParaRPr/>
          </a:p>
          <a:p>
            <a:pPr marL="0" marR="0" lvl="0" indent="0" algn="l" rtl="0">
              <a:spcBef>
                <a:spcPts val="0"/>
              </a:spcBef>
              <a:spcAft>
                <a:spcPts val="0"/>
              </a:spcAft>
              <a:buClr>
                <a:srgbClr val="000000"/>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31" name="Shape 931"/>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4721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Shape 938"/>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List down the various challenges associated with data proliferation. Each of these will be explained in upcoming sections.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For industries like finance, healthcare or the ones with multiple industry verticals, data generated becomes complex and challenging hence these industries need much better infrastructure to handle and process data. Some of the challenges associated with the processing and management of growing amounts of data are listed above.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39" name="Shape 939"/>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123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Shape 96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students about the challenges associated with the storage, the movement of data, the cost and the complexities associated with the data management.</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No data is unimportant. In the internet-scale companies, data deletion never happens. Multiple formats of data exist and the cost associated with standardization of data and conversion of formats have gone high. </a:t>
            </a:r>
            <a:r>
              <a:rPr lang="en-US"/>
              <a:t>Creating and operating a local area network requires much storage. Every system that is required to run a network, has storage space requirements for its operating system, configurations and security.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To make the data highly available, the associated cost also increases. Though the cost of storage devices have come down, associated costs and management complexities are very high.</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Today’s data is consumer-driven, and high availability is still a challenge. The cost and complexities associated with the data replication are also very high. To maintain high availability and replicate data, multiple copies of data have to be maintained, hence the multiplied cost.</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65" name="Shape 96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433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4" name="Shape 100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concept of data centres to students. Explain to them that as the computational capacity increases, the need for highly available data centres also increases. Explain them the components of a typical data centre and the total cost of ownership associated with data centres like construction cost, floor space, maintenance, HVAC power cost, rack cost, storage and networking equipment.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 the need for high-performance computing systems increase, the need for highly available data centres also increases. Know the various components of data centres and the cost associated with construction and maintenance of data centres.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05" name="Shape 100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273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Shape 720"/>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Reiterate the module objectives.</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Tell the participants that at the end of the module, they will be able to:</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List the sources of data.</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Identify multiple sectors that generate huge volumes of data.</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Identify the formats of data that is generated.</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Enumerate the different types of data with examples.</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Define ‘Data Explosion’. </a:t>
            </a:r>
            <a:endParaRPr/>
          </a:p>
          <a:p>
            <a:pPr marL="457200" marR="0" lvl="0" indent="-298450" algn="l" rtl="0">
              <a:lnSpc>
                <a:spcPct val="115000"/>
              </a:lnSpc>
              <a:spcBef>
                <a:spcPts val="0"/>
              </a:spcBef>
              <a:spcAft>
                <a:spcPts val="0"/>
              </a:spcAft>
              <a:buClr>
                <a:srgbClr val="000000"/>
              </a:buClr>
              <a:buSzPts val="1100"/>
              <a:buFont typeface="Calibri"/>
              <a:buChar char="●"/>
            </a:pPr>
            <a:r>
              <a:rPr lang="en-US" sz="1200" b="0" i="0" u="none" strike="noStrike" cap="none">
                <a:solidFill>
                  <a:schemeClr val="dk1"/>
                </a:solidFill>
                <a:latin typeface="Calibri"/>
                <a:ea typeface="Calibri"/>
                <a:cs typeface="Calibri"/>
                <a:sym typeface="Calibri"/>
              </a:rPr>
              <a:t>List and explain the challenges of Data Explosion.</a:t>
            </a:r>
            <a:endParaRPr/>
          </a:p>
          <a:p>
            <a:pPr marL="0" marR="0" lvl="0" indent="0" algn="l" rtl="0">
              <a:spcBef>
                <a:spcPts val="160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At the end of the module, you will be able to:</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List the sources of data.</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Identify multiple sectors that generate huge volumes of data.</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Identify the formats of data that is generated.</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Enumerate the different types of data with examples.</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Define data explosion. </a:t>
            </a:r>
            <a:endParaRPr/>
          </a:p>
          <a:p>
            <a:pPr marL="457200" marR="0" lvl="0" indent="-298450" algn="l" rtl="0">
              <a:lnSpc>
                <a:spcPct val="115000"/>
              </a:lnSpc>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List and explain the challenges of Data Explosion.</a:t>
            </a:r>
            <a:endParaRPr/>
          </a:p>
          <a:p>
            <a:pPr marL="0" marR="0" lvl="0" indent="0" algn="l" rtl="0">
              <a:spcBef>
                <a:spcPts val="160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21" name="Shape 721"/>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16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Shape 1013"/>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students the need for high-performance computing systems to handle complex data like geospatial information, genome analysis data and data on drug discovery.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With the increase in the number of internet-scale companies, the amount of data that is churned out and to be processed has increased to a great extent and the need for high-performance systems to analyze and process data has also increased.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In most of the applications, due to the huge volumes of data available, identifying the suitable data for analysis and managing the uncertain data.</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There exists a complex relationship among the data. Think of Facebook’s friend recommendation engine. A number of factors have to be considered by Facebook before you get a suggestion. Location, education, job, ethnicity, common interests and the common groups where you both are part of. And this analysis has to be done in seconds before the suggestion is shown. Do you think, traditional data processing systems have the capacity to handle this complex data?</a:t>
            </a:r>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r>
              <a:rPr lang="en-US"/>
              <a:t>A database cluster is one which is a collection of commodity components to maintain scalability and availability. With growing amounts of data, the need for developing complex database clusters also increases. </a:t>
            </a:r>
            <a:r>
              <a:rPr lang="en-US" sz="1200" b="0" i="0" u="none" strike="noStrike" cap="none">
                <a:solidFill>
                  <a:schemeClr val="dk1"/>
                </a:solidFill>
                <a:latin typeface="Calibri"/>
                <a:ea typeface="Calibri"/>
                <a:cs typeface="Calibri"/>
                <a:sym typeface="Calibri"/>
              </a:rPr>
              <a:t>For storing and processing these complex data, </a:t>
            </a:r>
            <a:r>
              <a:rPr lang="en-US"/>
              <a:t>flexible </a:t>
            </a:r>
            <a:r>
              <a:rPr lang="en-US" sz="1200" b="0" i="0" u="none" strike="noStrike" cap="none">
                <a:solidFill>
                  <a:schemeClr val="dk1"/>
                </a:solidFill>
                <a:latin typeface="Calibri"/>
                <a:ea typeface="Calibri"/>
                <a:cs typeface="Calibri"/>
                <a:sym typeface="Calibri"/>
              </a:rPr>
              <a:t>databases like NoSQL were developed. Facebook’s algorithms are designed to handle the complex relations among data. No wonder, a friend of your friend’s friend is shown as a friendly suggestion to you.</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Another example you can think of is Google Instant. Once you type a single alphabet, Google will show you relevant suggestions based on your location, and browsing history.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14" name="Shape 1014"/>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42622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Shape 10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Shape 102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students about the importance of data security and how the data security becomes complex with growing amounts of data. Explain the various measures to be taken to secure the data.</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Data security can be a daunting task with growing amounts of data. Data owners must understand the importance of maintaining Access Control Lists (ACL) for their data. They also need to make sure that users who are not given full access to data, work within their access rights.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Many of the regulations need data to be encrypted before it is stored, to protect from the breach. Encryption of large volumes of data is not an easy task. Encryption keys need to be changed periodically if data is accessed on a daily basis for business needs. Resilient tools need to be used to make sure that the data inaccurate and unmodified by unauthorized users.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Security methods need to be followed while transmitting large blocks of data. Secured availability of data will be important for the healthcare industry, as Electronic Medical Records (EMR) should be stored securely and access of patient data by unauthorized personnel must be prevented.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 the amount of data grows at a rapid pace, maintaining all these security standards will  become over-complicated.</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23" name="Shape 102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240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Shape 1031"/>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students about the heterogeneous nature of the data that is generated in the organizations. Tell them that the companies maintain multiple platforms and databases and ensuring data availability in these heterogeneous environments is time-consuming and a complex task.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 discussed in earlier sections, the data comes from different sources and in different formats. Traditional computing systems are not equipped to handle this heterogeneous nature of data. To process and analyze this heterogeneous data, complex systems have to be developed. In many of the organizations, poor support system exists for managing this heterogeneity.</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Though the relational databases can capture and store huge quantities of data, data warehouses built from traditional databases create almost insurmountable problems during the analysis of massive volumes of data generated by an entire business. A data warehouse built on relational technology is usually several times the size of the databases, it draws its information from. This results in the source data to be imported, and all the indices and aggregated views required for analysis need to be stored.</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32" name="Shape 1032"/>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3599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Shape 1141"/>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various skills required to analyze and process the complex data, working with the high-efficiency computing and data processing systems.</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 the amount of data grows, the need for the skilled workforce who can understand and work with this data also increases. Personnel who are trained in traditional data processing systems face significant issues when deployed to handle the complexities of data. This results in a lag in the amount of data that needs to be processed and impacts businesses seriously. Training of personnel in high performance/efficiency computing systems, storage technologies and data processing systems will help alleviate this challenge.</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42" name="Shape 1142"/>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388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Shape 11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Shape 1185"/>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Form multiple groups of students and make them discuss the issues that arise due to the proliferation of the data in short time.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Though the data growth is driving many businesses, there’s a darker side to it as well. Data growth poses many challenges to the organizations in terms of handling, processing, analyzing and managing data.</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Form groups and share your thoughts on the challenges that arise due to the data explosion.</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86" name="Shape 1186"/>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438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4" name="Shape 119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Tell the participants that they will now attempt a knowledge check question.</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Inform them that they will get a single attempt. </a:t>
            </a:r>
            <a:endParaRPr/>
          </a:p>
          <a:p>
            <a:pPr marL="0" marR="0" lvl="0" indent="0" algn="l" rtl="0">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Answer </a:t>
            </a:r>
            <a:endParaRPr/>
          </a:p>
          <a:p>
            <a:pPr marL="0" marR="0" lvl="0" indent="0" algn="l" rtl="0">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B. False. (Associated costs also impact data storage costs)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95" name="Shape 119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40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Shape 1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Shape 120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Provide a recap of the concepts learnt in this module.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the slide and recapitulate the summary points. </a:t>
            </a:r>
            <a:endParaRPr/>
          </a:p>
        </p:txBody>
      </p:sp>
      <p:sp>
        <p:nvSpPr>
          <p:cNvPr id="1203" name="Shape 120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6262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Shape 1210"/>
          <p:cNvSpPr txBox="1">
            <a:spLocks noGrp="1"/>
          </p:cNvSpPr>
          <p:nvPr>
            <p:ph type="body" idx="1"/>
          </p:nvPr>
        </p:nvSpPr>
        <p:spPr>
          <a:xfrm>
            <a:off x="685800" y="4400550"/>
            <a:ext cx="5486399"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1" name="Shape 1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47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Shape 729"/>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Tell the participants that they will be discussing two topics in this module. </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List out the topics for them.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the topics you will be covering in this module. </a:t>
            </a:r>
            <a:endParaRPr/>
          </a:p>
        </p:txBody>
      </p:sp>
      <p:sp>
        <p:nvSpPr>
          <p:cNvPr id="730" name="Shape 730"/>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63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Shape 738"/>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Start by emphasizing the students that everything around us is data. Any piece of information about anything around us is data.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What is data?</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Any unorganized, raw fact that needs to be processed is called ‘Data’. When processed, it becomes ‘Information’.</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There is no single source of data. Any raw piece of information about or related to all that is around us is data.</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With the advent of PC explosion, the availability of data has become abundant. Every individual is producing and consuming data at all points in time. Details of individuals, health information, industrial operations, inputs, outputs, machine status, every single thing around us can be represented as data.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Sources of data can be infinite and the size of individual data files that is generated every day is also arbitrary. </a:t>
            </a:r>
            <a:endParaRPr/>
          </a:p>
        </p:txBody>
      </p:sp>
      <p:sp>
        <p:nvSpPr>
          <p:cNvPr id="739" name="Shape 739"/>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53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Shape 747"/>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Discuss with the participants on the data generated by different sectors.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 mentioned in the previous section, starting from individuals to small companies to bigger enterprises, irrespective of the size, every entity around us generates data in some form or the other. Some of the sectors that generate huge volumes of data on a daily basis include banking, healthcare providers, manufacturing, retail, education, transportation, communication and media, oil and gas industries, research agencies, and many more.</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type, kind and size of data these sectors generate also vary. Common examples of the data types include text files, video, audio, images, numbers and various other types of files. The kinds of data generated also vary, depending on the sector that generates them. Most common examples include data on transactions, data on IT infrastructure, data generated from application development, manufactured products, patients’ information, share-market growth, so on and so forth.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From an overall perspective, the ability to store, process, interpret, consume and analyze data has improved over the time. </a:t>
            </a:r>
            <a:endParaRPr sz="1200" b="0" i="0" u="none" strike="noStrike" cap="none">
              <a:solidFill>
                <a:schemeClr val="dk1"/>
              </a:solidFill>
              <a:latin typeface="Calibri"/>
              <a:ea typeface="Calibri"/>
              <a:cs typeface="Calibri"/>
              <a:sym typeface="Calibri"/>
            </a:endParaRPr>
          </a:p>
        </p:txBody>
      </p:sp>
      <p:sp>
        <p:nvSpPr>
          <p:cNvPr id="748" name="Shape 74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108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Shape 75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Ask the students: how much of information do they get from a physical or online newspaper.</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to the Participant: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On a daily basis, we read physical or online newspapers (</a:t>
            </a:r>
            <a:r>
              <a:rPr lang="en-US"/>
              <a:t>do </a:t>
            </a:r>
            <a:r>
              <a:rPr lang="en-US" sz="1200" b="0" i="0" u="none" strike="noStrike" cap="none">
                <a:solidFill>
                  <a:schemeClr val="dk1"/>
                </a:solidFill>
                <a:latin typeface="Calibri"/>
                <a:ea typeface="Calibri"/>
                <a:cs typeface="Calibri"/>
                <a:sym typeface="Calibri"/>
              </a:rPr>
              <a:t>not include </a:t>
            </a:r>
            <a:r>
              <a:rPr lang="en-US"/>
              <a:t>e-newspapers, which are the scanned copies of physical newspapers)</a:t>
            </a:r>
            <a:r>
              <a:rPr lang="en-US" sz="1200" b="0" i="0" u="none" strike="noStrike" cap="none">
                <a:solidFill>
                  <a:schemeClr val="dk1"/>
                </a:solidFill>
                <a:latin typeface="Calibri"/>
                <a:ea typeface="Calibri"/>
                <a:cs typeface="Calibri"/>
                <a:sym typeface="Calibri"/>
              </a:rPr>
              <a:t>. Form different groups and discuss the amount and kinds of data that you get through a newspaper. Observe and tell, how many times a single piece of news gets refreshed in case of online newspapers. Also, compare the amount of news that you can get from a physical newspaper to that of an online newspaper.</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Also, discuss the different industries that serve as a source for this data.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57" name="Shape 757"/>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681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Shape 765"/>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the common </a:t>
            </a:r>
            <a:r>
              <a:rPr lang="en-US" dirty="0"/>
              <a:t>sources </a:t>
            </a:r>
            <a:r>
              <a:rPr lang="en-US" sz="1200" b="0" i="0" u="none" strike="noStrike" cap="none" dirty="0">
                <a:solidFill>
                  <a:schemeClr val="dk1"/>
                </a:solidFill>
                <a:latin typeface="Calibri"/>
                <a:ea typeface="Calibri"/>
                <a:cs typeface="Calibri"/>
                <a:sym typeface="Calibri"/>
              </a:rPr>
              <a:t>of data.</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Most common </a:t>
            </a:r>
            <a:r>
              <a:rPr lang="en-US" dirty="0"/>
              <a:t>sources </a:t>
            </a:r>
            <a:r>
              <a:rPr lang="en-US" sz="1200" b="0" i="0" u="none" strike="noStrike" cap="none" dirty="0">
                <a:solidFill>
                  <a:schemeClr val="dk1"/>
                </a:solidFill>
                <a:latin typeface="Calibri"/>
                <a:ea typeface="Calibri"/>
                <a:cs typeface="Calibri"/>
                <a:sym typeface="Calibri"/>
              </a:rPr>
              <a:t>of data include the following:</a:t>
            </a:r>
            <a:endParaRPr dirty="0"/>
          </a:p>
          <a:p>
            <a:pPr marL="171450" marR="0" lvl="0" indent="-171450" algn="l" rtl="0">
              <a:spcBef>
                <a:spcPts val="0"/>
              </a:spcBef>
              <a:spcAft>
                <a:spcPts val="0"/>
              </a:spcAft>
              <a:buClr>
                <a:schemeClr val="dk1"/>
              </a:buClr>
              <a:buSzPts val="1200"/>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Social data</a:t>
            </a:r>
            <a:r>
              <a:rPr lang="en-US" sz="1200" b="0" i="0" u="none" strike="noStrike" cap="none" dirty="0">
                <a:solidFill>
                  <a:schemeClr val="dk1"/>
                </a:solidFill>
                <a:latin typeface="Calibri"/>
                <a:ea typeface="Calibri"/>
                <a:cs typeface="Calibri"/>
                <a:sym typeface="Calibri"/>
              </a:rPr>
              <a:t>: </a:t>
            </a:r>
            <a:r>
              <a:rPr lang="en-US" dirty="0"/>
              <a:t>This is the data generated and shared by humans over the internet. Social media data is the most common example of this kind. Through this data, qualitative and quantitative aspects will be measured, where the latter one is easier to measure. Quantitative measures take into account the number of observations which are grouped by geographical or temporal characteristics. Qualitative measures require that the algorithms need to be accurate in order to extract the meaning of unstructured data available in the natural language. </a:t>
            </a:r>
            <a:r>
              <a:rPr lang="en-US" sz="1200" b="0" i="0" u="none" strike="noStrike" cap="none" dirty="0">
                <a:solidFill>
                  <a:schemeClr val="dk1"/>
                </a:solidFill>
                <a:latin typeface="Calibri"/>
                <a:ea typeface="Calibri"/>
                <a:cs typeface="Calibri"/>
                <a:sym typeface="Calibri"/>
              </a:rPr>
              <a:t>Data generated from social media provide many valuable insights into consumer </a:t>
            </a:r>
            <a:r>
              <a:rPr lang="en-US" sz="1200" b="0" i="0" u="none" strike="noStrike" cap="none" dirty="0" err="1">
                <a:solidFill>
                  <a:schemeClr val="dk1"/>
                </a:solidFill>
                <a:latin typeface="Calibri"/>
                <a:ea typeface="Calibri"/>
                <a:cs typeface="Calibri"/>
                <a:sym typeface="Calibri"/>
              </a:rPr>
              <a:t>behaviour</a:t>
            </a:r>
            <a:r>
              <a:rPr lang="en-US" sz="1200" b="0" i="0" u="none" strike="noStrike" cap="none" dirty="0">
                <a:solidFill>
                  <a:schemeClr val="dk1"/>
                </a:solidFill>
                <a:latin typeface="Calibri"/>
                <a:ea typeface="Calibri"/>
                <a:cs typeface="Calibri"/>
                <a:sym typeface="Calibri"/>
              </a:rPr>
              <a:t> and sentiment analysis can also be performed using the data. This can very well be integrated with CRM for analytics. The potential of this can be understood by the following statistics: about 230 million tweets posted on Twitter per day, about 900 Instagram photos are uploaded every second, about 2.7 billion Likes and comments added to Facebook every day, and 60 hours of video uploaded to YouTube every minute and about 73,411 videos are viewed every second.</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Machine data</a:t>
            </a:r>
            <a:r>
              <a:rPr lang="en-US" sz="1200" b="0" i="0" u="none" strike="noStrike" cap="none" dirty="0">
                <a:solidFill>
                  <a:schemeClr val="dk1"/>
                </a:solidFill>
                <a:latin typeface="Calibri"/>
                <a:ea typeface="Calibri"/>
                <a:cs typeface="Calibri"/>
                <a:sym typeface="Calibri"/>
              </a:rPr>
              <a:t>: This data comprises of information generated from the industrial pieces of </a:t>
            </a:r>
            <a:r>
              <a:rPr lang="en-US" sz="1200" b="0" i="0" u="none" strike="noStrike" cap="none" dirty="0" err="1">
                <a:solidFill>
                  <a:schemeClr val="dk1"/>
                </a:solidFill>
                <a:latin typeface="Calibri"/>
                <a:ea typeface="Calibri"/>
                <a:cs typeface="Calibri"/>
                <a:sym typeface="Calibri"/>
              </a:rPr>
              <a:t>equipments</a:t>
            </a:r>
            <a:r>
              <a:rPr lang="en-US" sz="1200" b="0" i="0" u="none" strike="noStrike" cap="none" dirty="0">
                <a:solidFill>
                  <a:schemeClr val="dk1"/>
                </a:solidFill>
                <a:latin typeface="Calibri"/>
                <a:ea typeface="Calibri"/>
                <a:cs typeface="Calibri"/>
                <a:sym typeface="Calibri"/>
              </a:rPr>
              <a:t>, real-time data generated from the sensors that track the parts and monitor machinery (Internet of Things) and even weblogs that track user’s </a:t>
            </a:r>
            <a:r>
              <a:rPr lang="en-US" sz="1200" b="0" i="0" u="none" strike="noStrike" cap="none" dirty="0" err="1">
                <a:solidFill>
                  <a:schemeClr val="dk1"/>
                </a:solidFill>
                <a:latin typeface="Calibri"/>
                <a:ea typeface="Calibri"/>
                <a:cs typeface="Calibri"/>
                <a:sym typeface="Calibri"/>
              </a:rPr>
              <a:t>behaviour</a:t>
            </a:r>
            <a:r>
              <a:rPr lang="en-US" sz="1200" b="0" i="0" u="none" strike="noStrike" cap="none" dirty="0">
                <a:solidFill>
                  <a:schemeClr val="dk1"/>
                </a:solidFill>
                <a:latin typeface="Calibri"/>
                <a:ea typeface="Calibri"/>
                <a:cs typeface="Calibri"/>
                <a:sym typeface="Calibri"/>
              </a:rPr>
              <a:t> online.  </a:t>
            </a:r>
            <a:r>
              <a:rPr lang="en-US" dirty="0"/>
              <a:t>Data generated by sensors/meters are real-time data, the number of observations and frequency may vary. It may have dependencies on others for some event to happen. Sometimes it may depend on manual manipulations. The capacity of the sensor in taking accurate measurements in the expected format plays a major role in determining the quality of this kind of data. </a:t>
            </a:r>
            <a:r>
              <a:rPr lang="en-US" sz="1200" b="0" i="0" u="none" strike="noStrike" cap="none" dirty="0">
                <a:solidFill>
                  <a:schemeClr val="dk1"/>
                </a:solidFill>
                <a:latin typeface="Calibri"/>
                <a:ea typeface="Calibri"/>
                <a:cs typeface="Calibri"/>
                <a:sym typeface="Calibri"/>
              </a:rPr>
              <a:t>The Large Hadron Collider (LHC) located at </a:t>
            </a:r>
            <a:r>
              <a:rPr lang="en-US" sz="1200" b="0" i="0" u="none" strike="noStrike" cap="none" dirty="0" err="1">
                <a:solidFill>
                  <a:schemeClr val="dk1"/>
                </a:solidFill>
                <a:latin typeface="Calibri"/>
                <a:ea typeface="Calibri"/>
                <a:cs typeface="Calibri"/>
                <a:sym typeface="Calibri"/>
              </a:rPr>
              <a:t>Arcplan</a:t>
            </a:r>
            <a:r>
              <a:rPr lang="en-US" sz="1200" b="0" i="0" u="none" strike="noStrike" cap="none" dirty="0">
                <a:solidFill>
                  <a:schemeClr val="dk1"/>
                </a:solidFill>
                <a:latin typeface="Calibri"/>
                <a:ea typeface="Calibri"/>
                <a:cs typeface="Calibri"/>
                <a:sym typeface="Calibri"/>
              </a:rPr>
              <a:t> client CERN, the largest particle physics research </a:t>
            </a:r>
            <a:r>
              <a:rPr lang="en-US" sz="1200" b="0" i="0" u="none" strike="noStrike" cap="none" dirty="0" err="1">
                <a:solidFill>
                  <a:schemeClr val="dk1"/>
                </a:solidFill>
                <a:latin typeface="Calibri"/>
                <a:ea typeface="Calibri"/>
                <a:cs typeface="Calibri"/>
                <a:sym typeface="Calibri"/>
              </a:rPr>
              <a:t>centre</a:t>
            </a:r>
            <a:r>
              <a:rPr lang="en-US" sz="1200" b="0" i="0" u="none" strike="noStrike" cap="none" dirty="0">
                <a:solidFill>
                  <a:schemeClr val="dk1"/>
                </a:solidFill>
                <a:latin typeface="Calibri"/>
                <a:ea typeface="Calibri"/>
                <a:cs typeface="Calibri"/>
                <a:sym typeface="Calibri"/>
              </a:rPr>
              <a:t> in the world, generates 40 TB of data every second during experiments.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Transactional data: </a:t>
            </a:r>
            <a:r>
              <a:rPr lang="en-US" dirty="0"/>
              <a:t>Day-to-day business activities generate these data. This can either be structured or unstructured. When stored in a structured database, data processing becomes difficult, since large volumes of data are generated frequently at a faster pace. For example, thousands of records of sales data gets generated in a retail business chain in a second. Most of the time, these data are not generated in formats that can be directly stored in a relational database. For example, data produced from an electronic invoice generated during sales need some processing to store it under proper structures of a relational database. This needs a lot of time, also data is generated at a fast pace and data processing and usage needs different strategies. Quality of information produced from business transactions is closely related to the capacity to get representative observations and the ability to process them. </a:t>
            </a:r>
            <a:r>
              <a:rPr lang="en-US" sz="1200" b="0" i="0" u="none" strike="noStrike" cap="none" dirty="0">
                <a:solidFill>
                  <a:schemeClr val="dk1"/>
                </a:solidFill>
                <a:latin typeface="Calibri"/>
                <a:ea typeface="Calibri"/>
                <a:cs typeface="Calibri"/>
                <a:sym typeface="Calibri"/>
              </a:rPr>
              <a:t>Large retailers and even B2B companies can generate multitudes of data on a regular basis, considering that their transactions consist of one or many items, product IDs, prices, payment information, manufacturer and distributor data, and much more. E-commerce giants like Amazon.com and restaurant chains like “Domino’s” are generating petabytes of transactional data.</a:t>
            </a:r>
            <a:endParaRPr dirty="0"/>
          </a:p>
          <a:p>
            <a:pPr marL="0" lvl="0" indent="0" rtl="0">
              <a:spcBef>
                <a:spcPts val="0"/>
              </a:spcBef>
              <a:spcAft>
                <a:spcPts val="0"/>
              </a:spcAft>
              <a:buClr>
                <a:schemeClr val="dk1"/>
              </a:buClr>
              <a:buSzPts val="1200"/>
              <a:buFont typeface="Calibri"/>
              <a:buNone/>
            </a:pPr>
            <a:endParaRPr dirty="0"/>
          </a:p>
          <a:p>
            <a:pPr marL="171450" lvl="0" indent="-171450" rtl="0">
              <a:spcBef>
                <a:spcPts val="0"/>
              </a:spcBef>
              <a:spcAft>
                <a:spcPts val="0"/>
              </a:spcAft>
              <a:buClr>
                <a:schemeClr val="dk1"/>
              </a:buClr>
              <a:buSzPts val="1100"/>
              <a:buFont typeface="Arial" panose="020B0604020202020204" pitchFamily="34" charset="0"/>
              <a:buChar char="•"/>
            </a:pPr>
            <a:r>
              <a:rPr lang="en-US" b="1" i="0" dirty="0"/>
              <a:t>Electronic Files</a:t>
            </a:r>
            <a:r>
              <a:rPr lang="en-US" i="0" dirty="0"/>
              <a:t>: </a:t>
            </a:r>
            <a:r>
              <a:rPr lang="en-US" dirty="0"/>
              <a:t>These are unstructured documents stored or published as electronic files, like web pages, video, audio, PDF, etc. These files may either be produced statically or dynamically. Content in these files might be difficult to extract, and techniques like text mining or pattern recognition are needed to extract information from these files. Quality depends on the capacity to extract and interpret the representative information from these documents.</a:t>
            </a:r>
            <a:endParaRPr dirty="0"/>
          </a:p>
          <a:p>
            <a:pPr marL="0" lvl="0" indent="0" rtl="0">
              <a:spcBef>
                <a:spcPts val="0"/>
              </a:spcBef>
              <a:spcAft>
                <a:spcPts val="0"/>
              </a:spcAft>
              <a:buClr>
                <a:schemeClr val="dk1"/>
              </a:buClr>
              <a:buSzPts val="1200"/>
              <a:buFont typeface="Calibri"/>
              <a:buNone/>
            </a:pPr>
            <a:endParaRPr dirty="0"/>
          </a:p>
          <a:p>
            <a:pPr marL="171450" lvl="0" indent="-171450" rtl="0">
              <a:spcBef>
                <a:spcPts val="0"/>
              </a:spcBef>
              <a:spcAft>
                <a:spcPts val="0"/>
              </a:spcAft>
              <a:buClr>
                <a:schemeClr val="dk1"/>
              </a:buClr>
              <a:buSzPts val="1100"/>
              <a:buFont typeface="Arial" panose="020B0604020202020204" pitchFamily="34" charset="0"/>
              <a:buChar char="•"/>
            </a:pPr>
            <a:r>
              <a:rPr lang="en-US" b="1" i="0" dirty="0"/>
              <a:t>Broadcastings</a:t>
            </a:r>
            <a:r>
              <a:rPr lang="en-US" i="0" dirty="0"/>
              <a:t>: </a:t>
            </a:r>
            <a:r>
              <a:rPr lang="en-US" dirty="0"/>
              <a:t>Primarily contains video and audio data produced real-time. Retrieving statistical information from this kind of data is too complex and requires high-performance computational devices. Once converted from analogue to digital, complexities arise while processing this kind of data. </a:t>
            </a:r>
            <a:endParaRPr dirty="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r>
              <a:rPr lang="en-US" dirty="0"/>
              <a:t> </a:t>
            </a:r>
            <a:endParaRPr dirty="0"/>
          </a:p>
        </p:txBody>
      </p:sp>
      <p:sp>
        <p:nvSpPr>
          <p:cNvPr id="766" name="Shape 766"/>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511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Shape 779"/>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Tell the participants that there are three categories of data. </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Inform them that you will explain all the three categories to them in detail.</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Exemplify each type of data. </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Data is broadly classified into three categories:</a:t>
            </a:r>
            <a:endParaRPr dirty="0"/>
          </a:p>
          <a:p>
            <a:pPr marL="171450" marR="0" lvl="0" indent="-171450" algn="l" rtl="0">
              <a:spcBef>
                <a:spcPts val="0"/>
              </a:spcBef>
              <a:spcAft>
                <a:spcPts val="0"/>
              </a:spcAft>
              <a:buClr>
                <a:schemeClr val="dk1"/>
              </a:buClr>
              <a:buSzPts val="1200"/>
              <a:buFont typeface="Arial"/>
              <a:buChar char="•"/>
            </a:pPr>
            <a:r>
              <a:rPr lang="en-US" sz="1200" b="1" i="1" u="none" strike="noStrike" cap="none" dirty="0">
                <a:solidFill>
                  <a:schemeClr val="dk1"/>
                </a:solidFill>
                <a:latin typeface="Calibri"/>
                <a:ea typeface="Calibri"/>
                <a:cs typeface="Calibri"/>
                <a:sym typeface="Calibri"/>
              </a:rPr>
              <a:t>Structured data</a:t>
            </a:r>
            <a:r>
              <a:rPr lang="en-US" sz="1200" b="0" i="0" u="none" strike="noStrike" cap="none" dirty="0">
                <a:solidFill>
                  <a:schemeClr val="dk1"/>
                </a:solidFill>
                <a:latin typeface="Calibri"/>
                <a:ea typeface="Calibri"/>
                <a:cs typeface="Calibri"/>
                <a:sym typeface="Calibri"/>
              </a:rPr>
              <a:t>: Structured data is the simple and highly organized type of data. Data is written in a defined format that is easy for machines to understand and is easily searchable even by basic algorithms. Structured data usually resides in relational databases (RDBMS) and is searchable using queries and algorithms, using data type and field names. </a:t>
            </a:r>
            <a:endParaRPr dirty="0"/>
          </a:p>
          <a:p>
            <a:pPr marL="171450" marR="0" lvl="0"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The Common examples of structured data include spreadsheets and data from machine sensors. The Common relational database applications with the structured data include airline reservation systems, inventory control, sales transactions, and ATM activity.</a:t>
            </a:r>
            <a:endParaRPr sz="1200" b="0" i="0" u="none" strike="noStrike" cap="none" dirty="0">
              <a:solidFill>
                <a:schemeClr val="dk1"/>
              </a:solidFill>
              <a:latin typeface="Calibri"/>
              <a:ea typeface="Calibri"/>
              <a:cs typeface="Calibri"/>
              <a:sym typeface="Calibri"/>
            </a:endParaRPr>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1" i="1" u="none" strike="noStrike" cap="none" dirty="0">
                <a:solidFill>
                  <a:schemeClr val="dk1"/>
                </a:solidFill>
                <a:latin typeface="Calibri"/>
                <a:ea typeface="Calibri"/>
                <a:cs typeface="Calibri"/>
                <a:sym typeface="Calibri"/>
              </a:rPr>
              <a:t>Unstructured data</a:t>
            </a:r>
            <a:r>
              <a:rPr lang="en-US" sz="1200" b="0" i="0" u="none" strike="noStrike" cap="none" dirty="0">
                <a:solidFill>
                  <a:schemeClr val="dk1"/>
                </a:solidFill>
                <a:latin typeface="Calibri"/>
                <a:ea typeface="Calibri"/>
                <a:cs typeface="Calibri"/>
                <a:sym typeface="Calibri"/>
              </a:rPr>
              <a:t>: The Comprised of data that is not easily searchable, and the formats include audio, video, social media postings, etc. There is an internal structure to unstructured data, but no pre-defined data models or schema. Unstructured data may be human- or machine-generated. Common examples of unstructured data include text files, emails, social media, website, satellite imagery, scientific data, sensor data, etc.</a:t>
            </a:r>
            <a:endParaRPr dirty="0"/>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1" i="1" u="none" strike="noStrike" cap="none" dirty="0">
                <a:solidFill>
                  <a:schemeClr val="dk1"/>
                </a:solidFill>
                <a:latin typeface="Calibri"/>
                <a:ea typeface="Calibri"/>
                <a:cs typeface="Calibri"/>
                <a:sym typeface="Calibri"/>
              </a:rPr>
              <a:t>Semi-structured data</a:t>
            </a:r>
            <a:r>
              <a:rPr lang="en-US" sz="1200" b="0" i="0" u="none" strike="noStrike" cap="none" dirty="0">
                <a:solidFill>
                  <a:schemeClr val="dk1"/>
                </a:solidFill>
                <a:latin typeface="Calibri"/>
                <a:ea typeface="Calibri"/>
                <a:cs typeface="Calibri"/>
                <a:sym typeface="Calibri"/>
              </a:rPr>
              <a:t>: The Semi-structured data contain semantic tags but they do not conform to the structure associated with typical relational databases and can have different attributes. They fall in between structured and unstructured data, where some of the aspects are structured and some are not.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More about the types of data will be explained in the later section.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780" name="Shape 780"/>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828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Shape 797"/>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Form different groups of students and make them discuss, the kinds of data generated by a typical IT organization. Tell them about the following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Employee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Application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IT Infrastructure-related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Physical infrastructure related data (like office space, amenities available, etc.)</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Asset maintenance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Customer-related data</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Financial data</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to the Participant: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Discuss the different types of data generated by a typical IT organization and classify, which of them will be in a processed form and which of them in the unprocessed form. </a:t>
            </a:r>
            <a:r>
              <a:rPr lang="en-US" sz="1200" b="0" i="0" u="none" strike="noStrike" cap="none" dirty="0" smtClean="0">
                <a:solidFill>
                  <a:schemeClr val="dk1"/>
                </a:solidFill>
                <a:latin typeface="Calibri"/>
                <a:ea typeface="Calibri"/>
                <a:cs typeface="Calibri"/>
                <a:sym typeface="Calibri"/>
              </a:rPr>
              <a:t>Identify </a:t>
            </a:r>
            <a:r>
              <a:rPr lang="en-US" sz="1200" b="0" i="0" u="none" strike="noStrike" cap="none" dirty="0">
                <a:solidFill>
                  <a:schemeClr val="dk1"/>
                </a:solidFill>
                <a:latin typeface="Calibri"/>
                <a:ea typeface="Calibri"/>
                <a:cs typeface="Calibri"/>
                <a:sym typeface="Calibri"/>
              </a:rPr>
              <a:t>which of them is variable over time, classify them based on criticality also.</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798" name="Shape 79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2478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a:stretch/>
        </p:blipFill>
        <p:spPr>
          <a:xfrm>
            <a:off x="0" y="5307"/>
            <a:ext cx="12192000" cy="6847385"/>
          </a:xfrm>
          <a:prstGeom prst="rect">
            <a:avLst/>
          </a:prstGeom>
          <a:noFill/>
          <a:ln>
            <a:noFill/>
          </a:ln>
        </p:spPr>
      </p:pic>
      <p:sp>
        <p:nvSpPr>
          <p:cNvPr id="16" name="Shape 16"/>
          <p:cNvSpPr/>
          <p:nvPr/>
        </p:nvSpPr>
        <p:spPr>
          <a:xfrm>
            <a:off x="5835191" y="2955576"/>
            <a:ext cx="5519318"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 This course is licensed to UPES. </a:t>
            </a:r>
            <a:r>
              <a:rPr lang="en-US" sz="900" b="1" i="0" u="none" strike="noStrike" cap="none">
                <a:solidFill>
                  <a:srgbClr val="595959"/>
                </a:solidFill>
                <a:latin typeface="Arial"/>
                <a:ea typeface="Arial"/>
                <a:cs typeface="Arial"/>
                <a:sym typeface="Arial"/>
              </a:rPr>
              <a:t>release 1.0.0</a:t>
            </a:r>
            <a:r>
              <a:rPr lang="en-US" sz="900" b="0" i="0" u="none" strike="noStrike" cap="none">
                <a:solidFill>
                  <a:srgbClr val="595959"/>
                </a:solidFill>
                <a:latin typeface="Arial"/>
                <a:ea typeface="Arial"/>
                <a:cs typeface="Arial"/>
                <a:sym typeface="Arial"/>
              </a:rPr>
              <a:t> </a:t>
            </a:r>
            <a:endParaRPr/>
          </a:p>
        </p:txBody>
      </p:sp>
      <p:sp>
        <p:nvSpPr>
          <p:cNvPr id="17" name="Shape 17"/>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5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p:nvPr/>
        </p:nvSpPr>
        <p:spPr>
          <a:xfrm>
            <a:off x="10021944" y="380786"/>
            <a:ext cx="1619968"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US" sz="1600" b="0" i="0" u="none" strike="noStrike" cap="none">
                <a:solidFill>
                  <a:srgbClr val="7F7F7F"/>
                </a:solidFill>
                <a:latin typeface="Arial"/>
                <a:ea typeface="Arial"/>
                <a:cs typeface="Arial"/>
                <a:sym typeface="Arial"/>
              </a:rPr>
              <a:t>Semester </a:t>
            </a:r>
            <a:r>
              <a:rPr lang="en-US" sz="1600" b="1" i="0" u="none" strike="noStrike" cap="none">
                <a:solidFill>
                  <a:srgbClr val="000000"/>
                </a:solidFill>
                <a:latin typeface="Arial"/>
                <a:ea typeface="Arial"/>
                <a:cs typeface="Arial"/>
                <a:sym typeface="Arial"/>
              </a:rPr>
              <a:t>01</a:t>
            </a:r>
            <a:endParaRPr/>
          </a:p>
        </p:txBody>
      </p:sp>
      <p:sp>
        <p:nvSpPr>
          <p:cNvPr id="19" name="Shape 19"/>
          <p:cNvSpPr txBox="1">
            <a:spLocks noGrp="1"/>
          </p:cNvSpPr>
          <p:nvPr>
            <p:ph type="body" idx="2"/>
          </p:nvPr>
        </p:nvSpPr>
        <p:spPr>
          <a:xfrm>
            <a:off x="4884251" y="2240441"/>
            <a:ext cx="6486586" cy="704061"/>
          </a:xfrm>
          <a:prstGeom prst="rect">
            <a:avLst/>
          </a:prstGeom>
          <a:noFill/>
          <a:ln>
            <a:noFill/>
          </a:ln>
        </p:spPr>
        <p:txBody>
          <a:bodyPr spcFirstLastPara="1" wrap="square" lIns="91425" tIns="45700" rIns="91425" bIns="45700" anchor="t" anchorCtr="0"/>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Shape 20"/>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2" name="Shape 22"/>
          <p:cNvSpPr txBox="1"/>
          <p:nvPr/>
        </p:nvSpPr>
        <p:spPr>
          <a:xfrm>
            <a:off x="10116901" y="1983451"/>
            <a:ext cx="131318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Module # </a:t>
            </a:r>
            <a:r>
              <a:rPr lang="en-US" sz="1600" b="1" i="0" u="none" strike="noStrike" cap="none">
                <a:solidFill>
                  <a:srgbClr val="000000"/>
                </a:solidFill>
                <a:latin typeface="Arial"/>
                <a:ea typeface="Arial"/>
                <a:cs typeface="Arial"/>
                <a:sym typeface="Arial"/>
              </a:rPr>
              <a:t>01</a:t>
            </a:r>
            <a:endParaRPr sz="1600" b="1" i="0" u="none" strike="noStrike" cap="none">
              <a:solidFill>
                <a:srgbClr val="000000"/>
              </a:solidFill>
              <a:latin typeface="Arial"/>
              <a:ea typeface="Arial"/>
              <a:cs typeface="Arial"/>
              <a:sym typeface="Arial"/>
            </a:endParaRPr>
          </a:p>
        </p:txBody>
      </p:sp>
      <p:sp>
        <p:nvSpPr>
          <p:cNvPr id="23" name="Shape 23"/>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8" name="Shape 28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89" name="Shape 289"/>
          <p:cNvGrpSpPr/>
          <p:nvPr/>
        </p:nvGrpSpPr>
        <p:grpSpPr>
          <a:xfrm>
            <a:off x="0" y="5025802"/>
            <a:ext cx="12192001" cy="144981"/>
            <a:chOff x="1751419" y="4036682"/>
            <a:chExt cx="9944457" cy="58272"/>
          </a:xfrm>
        </p:grpSpPr>
        <p:sp>
          <p:nvSpPr>
            <p:cNvPr id="290" name="Shape 290"/>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Shape 29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Shape 292"/>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Shape 293"/>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Shape 294"/>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Shape 295"/>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Shape 296"/>
          <p:cNvGrpSpPr/>
          <p:nvPr/>
        </p:nvGrpSpPr>
        <p:grpSpPr>
          <a:xfrm>
            <a:off x="1217471" y="2920934"/>
            <a:ext cx="1304470" cy="2431269"/>
            <a:chOff x="1217471" y="1893408"/>
            <a:chExt cx="1304470" cy="2431269"/>
          </a:xfrm>
        </p:grpSpPr>
        <p:grpSp>
          <p:nvGrpSpPr>
            <p:cNvPr id="297" name="Shape 297"/>
            <p:cNvGrpSpPr/>
            <p:nvPr/>
          </p:nvGrpSpPr>
          <p:grpSpPr>
            <a:xfrm>
              <a:off x="1217471" y="2766893"/>
              <a:ext cx="1304470" cy="1557784"/>
              <a:chOff x="1217471" y="2766893"/>
              <a:chExt cx="1304470" cy="1557784"/>
            </a:xfrm>
          </p:grpSpPr>
          <p:grpSp>
            <p:nvGrpSpPr>
              <p:cNvPr id="298" name="Shape 298"/>
              <p:cNvGrpSpPr/>
              <p:nvPr/>
            </p:nvGrpSpPr>
            <p:grpSpPr>
              <a:xfrm>
                <a:off x="1217471" y="2766893"/>
                <a:ext cx="1304470" cy="1557784"/>
                <a:chOff x="1199541" y="3267114"/>
                <a:chExt cx="1304470" cy="1557784"/>
              </a:xfrm>
            </p:grpSpPr>
            <p:sp>
              <p:nvSpPr>
                <p:cNvPr id="299" name="Shape 299"/>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Shape 300"/>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Shape 30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Shape 302"/>
            <p:cNvGrpSpPr/>
            <p:nvPr/>
          </p:nvGrpSpPr>
          <p:grpSpPr>
            <a:xfrm>
              <a:off x="1289951" y="1893408"/>
              <a:ext cx="1136271" cy="1246506"/>
              <a:chOff x="627304" y="1987183"/>
              <a:chExt cx="1594615" cy="1749317"/>
            </a:xfrm>
          </p:grpSpPr>
          <p:sp>
            <p:nvSpPr>
              <p:cNvPr id="303" name="Shape 30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Shape 30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Shape 30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Shape 306"/>
          <p:cNvGrpSpPr/>
          <p:nvPr/>
        </p:nvGrpSpPr>
        <p:grpSpPr>
          <a:xfrm>
            <a:off x="3286748" y="2920934"/>
            <a:ext cx="1304470" cy="2483739"/>
            <a:chOff x="3326504" y="1893408"/>
            <a:chExt cx="1304470" cy="2483739"/>
          </a:xfrm>
        </p:grpSpPr>
        <p:grpSp>
          <p:nvGrpSpPr>
            <p:cNvPr id="307" name="Shape 307"/>
            <p:cNvGrpSpPr/>
            <p:nvPr/>
          </p:nvGrpSpPr>
          <p:grpSpPr>
            <a:xfrm>
              <a:off x="3326504" y="2772528"/>
              <a:ext cx="1304470" cy="1604619"/>
              <a:chOff x="3326504" y="2772528"/>
              <a:chExt cx="1304470" cy="1604619"/>
            </a:xfrm>
          </p:grpSpPr>
          <p:grpSp>
            <p:nvGrpSpPr>
              <p:cNvPr id="308" name="Shape 308"/>
              <p:cNvGrpSpPr/>
              <p:nvPr/>
            </p:nvGrpSpPr>
            <p:grpSpPr>
              <a:xfrm>
                <a:off x="3326504" y="2772528"/>
                <a:ext cx="1304470" cy="1604619"/>
                <a:chOff x="3269602" y="3277053"/>
                <a:chExt cx="1304470" cy="1593145"/>
              </a:xfrm>
            </p:grpSpPr>
            <p:sp>
              <p:nvSpPr>
                <p:cNvPr id="309" name="Shape 309"/>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Shape 310"/>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Shape 3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Shape 312"/>
            <p:cNvGrpSpPr/>
            <p:nvPr/>
          </p:nvGrpSpPr>
          <p:grpSpPr>
            <a:xfrm>
              <a:off x="3410604" y="1893408"/>
              <a:ext cx="1136271" cy="1246506"/>
              <a:chOff x="627304" y="1987183"/>
              <a:chExt cx="1594615" cy="1749317"/>
            </a:xfrm>
          </p:grpSpPr>
          <p:sp>
            <p:nvSpPr>
              <p:cNvPr id="313" name="Shape 31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Shape 31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Shape 31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Shape 316"/>
          <p:cNvGrpSpPr/>
          <p:nvPr/>
        </p:nvGrpSpPr>
        <p:grpSpPr>
          <a:xfrm>
            <a:off x="5362701" y="2917613"/>
            <a:ext cx="1304470" cy="2426375"/>
            <a:chOff x="5452152" y="1890087"/>
            <a:chExt cx="1304470" cy="2426375"/>
          </a:xfrm>
        </p:grpSpPr>
        <p:grpSp>
          <p:nvGrpSpPr>
            <p:cNvPr id="317" name="Shape 317"/>
            <p:cNvGrpSpPr/>
            <p:nvPr/>
          </p:nvGrpSpPr>
          <p:grpSpPr>
            <a:xfrm>
              <a:off x="5452152" y="2763572"/>
              <a:ext cx="1304470" cy="1552890"/>
              <a:chOff x="5452152" y="2763572"/>
              <a:chExt cx="1304470" cy="1552890"/>
            </a:xfrm>
          </p:grpSpPr>
          <p:grpSp>
            <p:nvGrpSpPr>
              <p:cNvPr id="318" name="Shape 318"/>
              <p:cNvGrpSpPr/>
              <p:nvPr/>
            </p:nvGrpSpPr>
            <p:grpSpPr>
              <a:xfrm>
                <a:off x="5452152" y="2763572"/>
                <a:ext cx="1304470" cy="1552890"/>
                <a:chOff x="5960996" y="3267114"/>
                <a:chExt cx="1304470" cy="1559509"/>
              </a:xfrm>
            </p:grpSpPr>
            <p:sp>
              <p:nvSpPr>
                <p:cNvPr id="319" name="Shape 319"/>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Shape 320"/>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Shape 32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Shape 322"/>
            <p:cNvGrpSpPr/>
            <p:nvPr/>
          </p:nvGrpSpPr>
          <p:grpSpPr>
            <a:xfrm>
              <a:off x="5556109" y="1890087"/>
              <a:ext cx="1136271" cy="1246506"/>
              <a:chOff x="627304" y="1987183"/>
              <a:chExt cx="1594615" cy="1749317"/>
            </a:xfrm>
          </p:grpSpPr>
          <p:sp>
            <p:nvSpPr>
              <p:cNvPr id="323" name="Shape 32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Shape 32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Shape 32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Shape 326"/>
          <p:cNvGrpSpPr/>
          <p:nvPr/>
        </p:nvGrpSpPr>
        <p:grpSpPr>
          <a:xfrm>
            <a:off x="7695802" y="2917613"/>
            <a:ext cx="1304470" cy="2434590"/>
            <a:chOff x="7521759" y="1890087"/>
            <a:chExt cx="1304470" cy="2434590"/>
          </a:xfrm>
        </p:grpSpPr>
        <p:grpSp>
          <p:nvGrpSpPr>
            <p:cNvPr id="327" name="Shape 327"/>
            <p:cNvGrpSpPr/>
            <p:nvPr/>
          </p:nvGrpSpPr>
          <p:grpSpPr>
            <a:xfrm>
              <a:off x="7521759" y="2766893"/>
              <a:ext cx="1304470" cy="1557784"/>
              <a:chOff x="7521759" y="2766893"/>
              <a:chExt cx="1304470" cy="1557784"/>
            </a:xfrm>
          </p:grpSpPr>
          <p:grpSp>
            <p:nvGrpSpPr>
              <p:cNvPr id="328" name="Shape 328"/>
              <p:cNvGrpSpPr/>
              <p:nvPr/>
            </p:nvGrpSpPr>
            <p:grpSpPr>
              <a:xfrm>
                <a:off x="7521759" y="2766893"/>
                <a:ext cx="1304470" cy="1557784"/>
                <a:chOff x="7980910" y="3267114"/>
                <a:chExt cx="1304470" cy="1557784"/>
              </a:xfrm>
            </p:grpSpPr>
            <p:sp>
              <p:nvSpPr>
                <p:cNvPr id="329" name="Shape 329"/>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Shape 330"/>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Shape 33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Shape 332"/>
            <p:cNvGrpSpPr/>
            <p:nvPr/>
          </p:nvGrpSpPr>
          <p:grpSpPr>
            <a:xfrm>
              <a:off x="7622141" y="1890087"/>
              <a:ext cx="1136271" cy="1246506"/>
              <a:chOff x="627304" y="1987183"/>
              <a:chExt cx="1594615" cy="1749317"/>
            </a:xfrm>
          </p:grpSpPr>
          <p:sp>
            <p:nvSpPr>
              <p:cNvPr id="333" name="Shape 33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Shape 33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Shape 33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Shape 336"/>
          <p:cNvGrpSpPr/>
          <p:nvPr/>
        </p:nvGrpSpPr>
        <p:grpSpPr>
          <a:xfrm>
            <a:off x="10039725" y="2881865"/>
            <a:ext cx="1304470" cy="2435707"/>
            <a:chOff x="9646841" y="1888970"/>
            <a:chExt cx="1304470" cy="2435707"/>
          </a:xfrm>
        </p:grpSpPr>
        <p:grpSp>
          <p:nvGrpSpPr>
            <p:cNvPr id="337" name="Shape 337"/>
            <p:cNvGrpSpPr/>
            <p:nvPr/>
          </p:nvGrpSpPr>
          <p:grpSpPr>
            <a:xfrm>
              <a:off x="9646841" y="2766893"/>
              <a:ext cx="1304470" cy="1557784"/>
              <a:chOff x="9646841" y="2766893"/>
              <a:chExt cx="1304470" cy="1557784"/>
            </a:xfrm>
          </p:grpSpPr>
          <p:grpSp>
            <p:nvGrpSpPr>
              <p:cNvPr id="338" name="Shape 338"/>
              <p:cNvGrpSpPr/>
              <p:nvPr/>
            </p:nvGrpSpPr>
            <p:grpSpPr>
              <a:xfrm>
                <a:off x="9646841" y="2766893"/>
                <a:ext cx="1304470" cy="1557784"/>
                <a:chOff x="9539460" y="3267114"/>
                <a:chExt cx="1304470" cy="1557784"/>
              </a:xfrm>
            </p:grpSpPr>
            <p:sp>
              <p:nvSpPr>
                <p:cNvPr id="339" name="Shape 339"/>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Shape 34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Shape 342"/>
            <p:cNvGrpSpPr/>
            <p:nvPr/>
          </p:nvGrpSpPr>
          <p:grpSpPr>
            <a:xfrm>
              <a:off x="9755990" y="1888970"/>
              <a:ext cx="1136271" cy="1246506"/>
              <a:chOff x="627304" y="1987183"/>
              <a:chExt cx="1594615" cy="1749317"/>
            </a:xfrm>
          </p:grpSpPr>
          <p:sp>
            <p:nvSpPr>
              <p:cNvPr id="343" name="Shape 34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Shape 34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Shape 34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Shape 346"/>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Shape 347"/>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Shape 348"/>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Shape 349"/>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 name="Shape 350"/>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 name="Shape 35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4" name="Shape 35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55" name="Shape 355"/>
          <p:cNvGrpSpPr/>
          <p:nvPr/>
        </p:nvGrpSpPr>
        <p:grpSpPr>
          <a:xfrm>
            <a:off x="0" y="3998260"/>
            <a:ext cx="12192001" cy="126791"/>
            <a:chOff x="1751419" y="4036682"/>
            <a:chExt cx="9944457" cy="50961"/>
          </a:xfrm>
        </p:grpSpPr>
        <p:sp>
          <p:nvSpPr>
            <p:cNvPr id="356" name="Shape 356"/>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Shape 357"/>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Shape 358"/>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Shape 359"/>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Shape 360"/>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Shape 361"/>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Shape 362"/>
          <p:cNvGrpSpPr/>
          <p:nvPr/>
        </p:nvGrpSpPr>
        <p:grpSpPr>
          <a:xfrm>
            <a:off x="1217471" y="1893408"/>
            <a:ext cx="1304470" cy="2431269"/>
            <a:chOff x="1217471" y="1893408"/>
            <a:chExt cx="1304470" cy="2431269"/>
          </a:xfrm>
        </p:grpSpPr>
        <p:grpSp>
          <p:nvGrpSpPr>
            <p:cNvPr id="363" name="Shape 363"/>
            <p:cNvGrpSpPr/>
            <p:nvPr/>
          </p:nvGrpSpPr>
          <p:grpSpPr>
            <a:xfrm>
              <a:off x="1217471" y="2766893"/>
              <a:ext cx="1304470" cy="1557784"/>
              <a:chOff x="1217471" y="2766893"/>
              <a:chExt cx="1304470" cy="1557784"/>
            </a:xfrm>
          </p:grpSpPr>
          <p:grpSp>
            <p:nvGrpSpPr>
              <p:cNvPr id="364" name="Shape 364"/>
              <p:cNvGrpSpPr/>
              <p:nvPr/>
            </p:nvGrpSpPr>
            <p:grpSpPr>
              <a:xfrm>
                <a:off x="1217471" y="2766893"/>
                <a:ext cx="1304470" cy="1557784"/>
                <a:chOff x="1199541" y="3267114"/>
                <a:chExt cx="1304470" cy="1557784"/>
              </a:xfrm>
            </p:grpSpPr>
            <p:sp>
              <p:nvSpPr>
                <p:cNvPr id="365" name="Shape 365"/>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Shape 366"/>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Shape 367"/>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Shape 368"/>
            <p:cNvGrpSpPr/>
            <p:nvPr/>
          </p:nvGrpSpPr>
          <p:grpSpPr>
            <a:xfrm>
              <a:off x="1289951" y="1893408"/>
              <a:ext cx="1136271" cy="1246506"/>
              <a:chOff x="627304" y="1987183"/>
              <a:chExt cx="1594615" cy="1749317"/>
            </a:xfrm>
          </p:grpSpPr>
          <p:sp>
            <p:nvSpPr>
              <p:cNvPr id="369" name="Shape 36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Shape 37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Shape 37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Shape 372"/>
          <p:cNvGrpSpPr/>
          <p:nvPr/>
        </p:nvGrpSpPr>
        <p:grpSpPr>
          <a:xfrm>
            <a:off x="3286748" y="1893408"/>
            <a:ext cx="1304470" cy="2483739"/>
            <a:chOff x="3326504" y="1893408"/>
            <a:chExt cx="1304470" cy="2483739"/>
          </a:xfrm>
        </p:grpSpPr>
        <p:grpSp>
          <p:nvGrpSpPr>
            <p:cNvPr id="373" name="Shape 373"/>
            <p:cNvGrpSpPr/>
            <p:nvPr/>
          </p:nvGrpSpPr>
          <p:grpSpPr>
            <a:xfrm>
              <a:off x="3326504" y="2772528"/>
              <a:ext cx="1304470" cy="1604619"/>
              <a:chOff x="3326504" y="2772528"/>
              <a:chExt cx="1304470" cy="1604619"/>
            </a:xfrm>
          </p:grpSpPr>
          <p:grpSp>
            <p:nvGrpSpPr>
              <p:cNvPr id="374" name="Shape 374"/>
              <p:cNvGrpSpPr/>
              <p:nvPr/>
            </p:nvGrpSpPr>
            <p:grpSpPr>
              <a:xfrm>
                <a:off x="3326504" y="2772528"/>
                <a:ext cx="1304470" cy="1604619"/>
                <a:chOff x="3269602" y="3277053"/>
                <a:chExt cx="1304470" cy="1593145"/>
              </a:xfrm>
            </p:grpSpPr>
            <p:sp>
              <p:nvSpPr>
                <p:cNvPr id="375" name="Shape 375"/>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Shape 376"/>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Shape 377"/>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Shape 378"/>
            <p:cNvGrpSpPr/>
            <p:nvPr/>
          </p:nvGrpSpPr>
          <p:grpSpPr>
            <a:xfrm>
              <a:off x="3410604" y="1893408"/>
              <a:ext cx="1136271" cy="1246506"/>
              <a:chOff x="627304" y="1987183"/>
              <a:chExt cx="1594615" cy="1749317"/>
            </a:xfrm>
          </p:grpSpPr>
          <p:sp>
            <p:nvSpPr>
              <p:cNvPr id="379" name="Shape 37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Shape 38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Shape 38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Shape 382"/>
          <p:cNvGrpSpPr/>
          <p:nvPr/>
        </p:nvGrpSpPr>
        <p:grpSpPr>
          <a:xfrm>
            <a:off x="5362701" y="1890087"/>
            <a:ext cx="1304470" cy="2426375"/>
            <a:chOff x="5452152" y="1890087"/>
            <a:chExt cx="1304470" cy="2426375"/>
          </a:xfrm>
        </p:grpSpPr>
        <p:grpSp>
          <p:nvGrpSpPr>
            <p:cNvPr id="383" name="Shape 383"/>
            <p:cNvGrpSpPr/>
            <p:nvPr/>
          </p:nvGrpSpPr>
          <p:grpSpPr>
            <a:xfrm>
              <a:off x="5452152" y="2763572"/>
              <a:ext cx="1304470" cy="1552890"/>
              <a:chOff x="5452152" y="2763572"/>
              <a:chExt cx="1304470" cy="1552890"/>
            </a:xfrm>
          </p:grpSpPr>
          <p:grpSp>
            <p:nvGrpSpPr>
              <p:cNvPr id="384" name="Shape 384"/>
              <p:cNvGrpSpPr/>
              <p:nvPr/>
            </p:nvGrpSpPr>
            <p:grpSpPr>
              <a:xfrm>
                <a:off x="5452152" y="2763572"/>
                <a:ext cx="1304470" cy="1552890"/>
                <a:chOff x="5960996" y="3267114"/>
                <a:chExt cx="1304470" cy="1559509"/>
              </a:xfrm>
            </p:grpSpPr>
            <p:sp>
              <p:nvSpPr>
                <p:cNvPr id="385" name="Shape 385"/>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Shape 386"/>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Shape 387"/>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Shape 388"/>
            <p:cNvGrpSpPr/>
            <p:nvPr/>
          </p:nvGrpSpPr>
          <p:grpSpPr>
            <a:xfrm>
              <a:off x="5556109" y="1890087"/>
              <a:ext cx="1136271" cy="1246506"/>
              <a:chOff x="627304" y="1987183"/>
              <a:chExt cx="1594615" cy="1749317"/>
            </a:xfrm>
          </p:grpSpPr>
          <p:sp>
            <p:nvSpPr>
              <p:cNvPr id="389" name="Shape 38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Shape 39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Shape 39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Shape 392"/>
          <p:cNvGrpSpPr/>
          <p:nvPr/>
        </p:nvGrpSpPr>
        <p:grpSpPr>
          <a:xfrm>
            <a:off x="7392552" y="1890087"/>
            <a:ext cx="1304470" cy="2434590"/>
            <a:chOff x="7521759" y="1890087"/>
            <a:chExt cx="1304470" cy="2434590"/>
          </a:xfrm>
        </p:grpSpPr>
        <p:grpSp>
          <p:nvGrpSpPr>
            <p:cNvPr id="393" name="Shape 393"/>
            <p:cNvGrpSpPr/>
            <p:nvPr/>
          </p:nvGrpSpPr>
          <p:grpSpPr>
            <a:xfrm>
              <a:off x="7521759" y="2766893"/>
              <a:ext cx="1304470" cy="1557784"/>
              <a:chOff x="7521759" y="2766893"/>
              <a:chExt cx="1304470" cy="1557784"/>
            </a:xfrm>
          </p:grpSpPr>
          <p:grpSp>
            <p:nvGrpSpPr>
              <p:cNvPr id="394" name="Shape 394"/>
              <p:cNvGrpSpPr/>
              <p:nvPr/>
            </p:nvGrpSpPr>
            <p:grpSpPr>
              <a:xfrm>
                <a:off x="7521759" y="2766893"/>
                <a:ext cx="1304470" cy="1557784"/>
                <a:chOff x="7980910" y="3267114"/>
                <a:chExt cx="1304470" cy="1557784"/>
              </a:xfrm>
            </p:grpSpPr>
            <p:sp>
              <p:nvSpPr>
                <p:cNvPr id="395" name="Shape 395"/>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Shape 396"/>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Shape 397"/>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Shape 398"/>
            <p:cNvGrpSpPr/>
            <p:nvPr/>
          </p:nvGrpSpPr>
          <p:grpSpPr>
            <a:xfrm>
              <a:off x="7622141" y="1890087"/>
              <a:ext cx="1136271" cy="1246506"/>
              <a:chOff x="627304" y="1987183"/>
              <a:chExt cx="1594615" cy="1749317"/>
            </a:xfrm>
          </p:grpSpPr>
          <p:sp>
            <p:nvSpPr>
              <p:cNvPr id="399" name="Shape 39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Shape 40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Shape 40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Shape 402"/>
          <p:cNvGrpSpPr/>
          <p:nvPr/>
        </p:nvGrpSpPr>
        <p:grpSpPr>
          <a:xfrm>
            <a:off x="9507695" y="1888970"/>
            <a:ext cx="1304470" cy="2435707"/>
            <a:chOff x="9646841" y="1888970"/>
            <a:chExt cx="1304470" cy="2435707"/>
          </a:xfrm>
        </p:grpSpPr>
        <p:grpSp>
          <p:nvGrpSpPr>
            <p:cNvPr id="403" name="Shape 403"/>
            <p:cNvGrpSpPr/>
            <p:nvPr/>
          </p:nvGrpSpPr>
          <p:grpSpPr>
            <a:xfrm>
              <a:off x="9646841" y="2766893"/>
              <a:ext cx="1304470" cy="1557784"/>
              <a:chOff x="9646841" y="2766893"/>
              <a:chExt cx="1304470" cy="1557784"/>
            </a:xfrm>
          </p:grpSpPr>
          <p:grpSp>
            <p:nvGrpSpPr>
              <p:cNvPr id="404" name="Shape 404"/>
              <p:cNvGrpSpPr/>
              <p:nvPr/>
            </p:nvGrpSpPr>
            <p:grpSpPr>
              <a:xfrm>
                <a:off x="9646841" y="2766893"/>
                <a:ext cx="1304470" cy="1557784"/>
                <a:chOff x="9539460" y="3267114"/>
                <a:chExt cx="1304470" cy="1557784"/>
              </a:xfrm>
            </p:grpSpPr>
            <p:sp>
              <p:nvSpPr>
                <p:cNvPr id="405" name="Shape 405"/>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Shape 406"/>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Shape 407"/>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Shape 408"/>
            <p:cNvGrpSpPr/>
            <p:nvPr/>
          </p:nvGrpSpPr>
          <p:grpSpPr>
            <a:xfrm>
              <a:off x="9755990" y="1888970"/>
              <a:ext cx="1136271" cy="1246506"/>
              <a:chOff x="627304" y="1987183"/>
              <a:chExt cx="1594615" cy="1749317"/>
            </a:xfrm>
          </p:grpSpPr>
          <p:sp>
            <p:nvSpPr>
              <p:cNvPr id="409" name="Shape 40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Shape 41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Shape 4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Shape 4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Shape 413"/>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Shape 414"/>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Shape 415"/>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Shape 416"/>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Shape 417"/>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Shape 418"/>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Shape 419"/>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Shape 420"/>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Shape 421"/>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4" name="Shape 42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Shape 425"/>
          <p:cNvSpPr/>
          <p:nvPr/>
        </p:nvSpPr>
        <p:spPr>
          <a:xfrm>
            <a:off x="635766"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Shape 426"/>
          <p:cNvSpPr/>
          <p:nvPr/>
        </p:nvSpPr>
        <p:spPr>
          <a:xfrm>
            <a:off x="488076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Shape 427"/>
          <p:cNvSpPr/>
          <p:nvPr/>
        </p:nvSpPr>
        <p:spPr>
          <a:xfrm rot="10800000" flipH="1">
            <a:off x="2754593"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Shape 428"/>
          <p:cNvSpPr/>
          <p:nvPr/>
        </p:nvSpPr>
        <p:spPr>
          <a:xfrm>
            <a:off x="913309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Shape 429"/>
          <p:cNvSpPr/>
          <p:nvPr/>
        </p:nvSpPr>
        <p:spPr>
          <a:xfrm rot="10800000" flipH="1">
            <a:off x="7006925"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Shape 430"/>
          <p:cNvSpPr/>
          <p:nvPr/>
        </p:nvSpPr>
        <p:spPr>
          <a:xfrm>
            <a:off x="2754593"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Shape 431"/>
          <p:cNvSpPr/>
          <p:nvPr/>
        </p:nvSpPr>
        <p:spPr>
          <a:xfrm rot="10800000" flipH="1">
            <a:off x="628427"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Shape 432"/>
          <p:cNvSpPr/>
          <p:nvPr/>
        </p:nvSpPr>
        <p:spPr>
          <a:xfrm>
            <a:off x="7006925"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Shape 433"/>
          <p:cNvSpPr/>
          <p:nvPr/>
        </p:nvSpPr>
        <p:spPr>
          <a:xfrm rot="10800000" flipH="1">
            <a:off x="488076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Shape 434"/>
          <p:cNvSpPr/>
          <p:nvPr/>
        </p:nvSpPr>
        <p:spPr>
          <a:xfrm rot="10800000" flipH="1">
            <a:off x="913309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Shape 435"/>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6" name="Shape 436"/>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7" name="Shape 437"/>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8" name="Shape 438"/>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9" name="Shape 439"/>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40" name="Shape 440"/>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Shape 441"/>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Shape 442"/>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Shape 443"/>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Shape 444"/>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Shape 445"/>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Shape 446"/>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Shape 447"/>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Shape 448"/>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Shape 449"/>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Shape 450"/>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Shape 451"/>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Shape 452"/>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Shape 453"/>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Shape 454"/>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7" name="Shape 45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Shape 458"/>
          <p:cNvSpPr/>
          <p:nvPr/>
        </p:nvSpPr>
        <p:spPr>
          <a:xfrm>
            <a:off x="9198865"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Shape 459"/>
          <p:cNvSpPr/>
          <p:nvPr/>
        </p:nvSpPr>
        <p:spPr>
          <a:xfrm>
            <a:off x="9198865"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Shape 460"/>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Shape 461"/>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Shape 462"/>
          <p:cNvSpPr/>
          <p:nvPr/>
        </p:nvSpPr>
        <p:spPr>
          <a:xfrm>
            <a:off x="8640065" y="1177410"/>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Shape 463"/>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Shape 46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Shape 465"/>
          <p:cNvSpPr/>
          <p:nvPr/>
        </p:nvSpPr>
        <p:spPr>
          <a:xfrm>
            <a:off x="8736902" y="1483798"/>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Shape 466"/>
          <p:cNvSpPr/>
          <p:nvPr/>
        </p:nvSpPr>
        <p:spPr>
          <a:xfrm>
            <a:off x="9198865" y="3193536"/>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Shape 467"/>
          <p:cNvSpPr/>
          <p:nvPr/>
        </p:nvSpPr>
        <p:spPr>
          <a:xfrm>
            <a:off x="9198865" y="3193536"/>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Shape 468"/>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Shape 469"/>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Shape 470"/>
          <p:cNvSpPr/>
          <p:nvPr/>
        </p:nvSpPr>
        <p:spPr>
          <a:xfrm>
            <a:off x="8640065" y="3179247"/>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Shape 471"/>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Shape 472"/>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Shape 473"/>
          <p:cNvSpPr/>
          <p:nvPr/>
        </p:nvSpPr>
        <p:spPr>
          <a:xfrm>
            <a:off x="8736902" y="3488811"/>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Shape 474"/>
          <p:cNvSpPr/>
          <p:nvPr/>
        </p:nvSpPr>
        <p:spPr>
          <a:xfrm>
            <a:off x="8979790" y="2194998"/>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Shape 475"/>
          <p:cNvSpPr/>
          <p:nvPr/>
        </p:nvSpPr>
        <p:spPr>
          <a:xfrm>
            <a:off x="8979790" y="2194998"/>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Shape 476"/>
          <p:cNvSpPr/>
          <p:nvPr/>
        </p:nvSpPr>
        <p:spPr>
          <a:xfrm>
            <a:off x="9006777" y="2507736"/>
            <a:ext cx="58738"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Shape 477"/>
          <p:cNvSpPr/>
          <p:nvPr/>
        </p:nvSpPr>
        <p:spPr>
          <a:xfrm>
            <a:off x="8997252" y="2485511"/>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Shape 478"/>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Shape 479"/>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Shape 480"/>
          <p:cNvSpPr/>
          <p:nvPr/>
        </p:nvSpPr>
        <p:spPr>
          <a:xfrm>
            <a:off x="9411590"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Shape 481"/>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Shape 482"/>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Shape 483"/>
          <p:cNvSpPr/>
          <p:nvPr/>
        </p:nvSpPr>
        <p:spPr>
          <a:xfrm>
            <a:off x="9246490" y="2485511"/>
            <a:ext cx="284162"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Shape 484"/>
          <p:cNvSpPr/>
          <p:nvPr/>
        </p:nvSpPr>
        <p:spPr>
          <a:xfrm>
            <a:off x="8979790"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Shape 485"/>
          <p:cNvSpPr/>
          <p:nvPr/>
        </p:nvSpPr>
        <p:spPr>
          <a:xfrm>
            <a:off x="8979790"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Shape 486"/>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Shape 487"/>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Shape 488"/>
          <p:cNvSpPr/>
          <p:nvPr/>
        </p:nvSpPr>
        <p:spPr>
          <a:xfrm>
            <a:off x="9411590" y="4177786"/>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Shape 489"/>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Shape 490"/>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Shape 491"/>
          <p:cNvSpPr/>
          <p:nvPr/>
        </p:nvSpPr>
        <p:spPr>
          <a:xfrm>
            <a:off x="9246490" y="4484172"/>
            <a:ext cx="284162"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Shape 492"/>
          <p:cNvSpPr/>
          <p:nvPr/>
        </p:nvSpPr>
        <p:spPr>
          <a:xfrm>
            <a:off x="507146" y="130607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3" name="Shape 493"/>
          <p:cNvSpPr/>
          <p:nvPr/>
        </p:nvSpPr>
        <p:spPr>
          <a:xfrm>
            <a:off x="507146" y="253426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4" name="Shape 494"/>
          <p:cNvSpPr/>
          <p:nvPr/>
        </p:nvSpPr>
        <p:spPr>
          <a:xfrm>
            <a:off x="506448" y="511559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5" name="Shape 495"/>
          <p:cNvSpPr/>
          <p:nvPr/>
        </p:nvSpPr>
        <p:spPr>
          <a:xfrm>
            <a:off x="506448"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496" name="Shape 496"/>
          <p:cNvGrpSpPr/>
          <p:nvPr/>
        </p:nvGrpSpPr>
        <p:grpSpPr>
          <a:xfrm>
            <a:off x="8852789" y="1619529"/>
            <a:ext cx="2105024" cy="1658938"/>
            <a:chOff x="5946775" y="4468571"/>
            <a:chExt cx="2105024" cy="1658938"/>
          </a:xfrm>
        </p:grpSpPr>
        <p:sp>
          <p:nvSpPr>
            <p:cNvPr id="497" name="Shape 497"/>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Shape 498"/>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Shape 499"/>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Shape 500"/>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Shape 501"/>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02" name="Shape 502"/>
          <p:cNvGrpSpPr/>
          <p:nvPr/>
        </p:nvGrpSpPr>
        <p:grpSpPr>
          <a:xfrm>
            <a:off x="7179565" y="559872"/>
            <a:ext cx="2105024" cy="1658938"/>
            <a:chOff x="4146550" y="1468196"/>
            <a:chExt cx="2105024" cy="1658938"/>
          </a:xfrm>
        </p:grpSpPr>
        <p:sp>
          <p:nvSpPr>
            <p:cNvPr id="503" name="Shape 503"/>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Shape 50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Shape 505"/>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Shape 506"/>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Shape 507"/>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08" name="Shape 508"/>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Shape 509"/>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Shape 510"/>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1" name="Shape 511"/>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2" name="Shape 512"/>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Shape 513"/>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Shape 514"/>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Shape 515"/>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6" name="Shape 516"/>
          <p:cNvGrpSpPr/>
          <p:nvPr/>
        </p:nvGrpSpPr>
        <p:grpSpPr>
          <a:xfrm>
            <a:off x="7179565" y="2719086"/>
            <a:ext cx="2105024" cy="1658938"/>
            <a:chOff x="4146550" y="1468196"/>
            <a:chExt cx="2105024" cy="1658938"/>
          </a:xfrm>
        </p:grpSpPr>
        <p:sp>
          <p:nvSpPr>
            <p:cNvPr id="517" name="Shape 517"/>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Shape 518"/>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Shape 519"/>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Shape 520"/>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Shape 521"/>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2" name="Shape 522"/>
          <p:cNvGrpSpPr/>
          <p:nvPr/>
        </p:nvGrpSpPr>
        <p:grpSpPr>
          <a:xfrm>
            <a:off x="8852789" y="3752912"/>
            <a:ext cx="2105024" cy="1658938"/>
            <a:chOff x="5946775" y="4468571"/>
            <a:chExt cx="2105024" cy="1658938"/>
          </a:xfrm>
        </p:grpSpPr>
        <p:sp>
          <p:nvSpPr>
            <p:cNvPr id="523" name="Shape 523"/>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Shape 52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Shape 525"/>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Shape 526"/>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Shape 527"/>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8" name="Shape 528"/>
          <p:cNvGrpSpPr/>
          <p:nvPr/>
        </p:nvGrpSpPr>
        <p:grpSpPr>
          <a:xfrm>
            <a:off x="7179565" y="4794313"/>
            <a:ext cx="2105024" cy="1658938"/>
            <a:chOff x="4146550" y="1468196"/>
            <a:chExt cx="2105024" cy="1658938"/>
          </a:xfrm>
        </p:grpSpPr>
        <p:sp>
          <p:nvSpPr>
            <p:cNvPr id="529" name="Shape 529"/>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Shape 530"/>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Shape 531"/>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Shape 532"/>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Shape 533"/>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6" name="Shape 536"/>
          <p:cNvSpPr txBox="1">
            <a:spLocks noGrp="1"/>
          </p:cNvSpPr>
          <p:nvPr>
            <p:ph type="body" idx="1"/>
          </p:nvPr>
        </p:nvSpPr>
        <p:spPr>
          <a:xfrm>
            <a:off x="207963" y="273050"/>
            <a:ext cx="9569083"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Shape 537"/>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Shape 538"/>
          <p:cNvGrpSpPr/>
          <p:nvPr/>
        </p:nvGrpSpPr>
        <p:grpSpPr>
          <a:xfrm>
            <a:off x="1760306" y="3744764"/>
            <a:ext cx="995965" cy="993236"/>
            <a:chOff x="1760306" y="3744764"/>
            <a:chExt cx="995965" cy="993236"/>
          </a:xfrm>
        </p:grpSpPr>
        <p:sp>
          <p:nvSpPr>
            <p:cNvPr id="539" name="Shape 539"/>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Shape 540"/>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Shape 541"/>
          <p:cNvGrpSpPr/>
          <p:nvPr/>
        </p:nvGrpSpPr>
        <p:grpSpPr>
          <a:xfrm>
            <a:off x="3658378" y="4366073"/>
            <a:ext cx="995965" cy="993236"/>
            <a:chOff x="3658378" y="4366073"/>
            <a:chExt cx="995965" cy="993236"/>
          </a:xfrm>
        </p:grpSpPr>
        <p:sp>
          <p:nvSpPr>
            <p:cNvPr id="542" name="Shape 542"/>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Shape 543"/>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Shape 544"/>
          <p:cNvGrpSpPr/>
          <p:nvPr/>
        </p:nvGrpSpPr>
        <p:grpSpPr>
          <a:xfrm>
            <a:off x="5556451" y="3010474"/>
            <a:ext cx="995965" cy="993236"/>
            <a:chOff x="5556451" y="3010474"/>
            <a:chExt cx="995965" cy="993236"/>
          </a:xfrm>
        </p:grpSpPr>
        <p:sp>
          <p:nvSpPr>
            <p:cNvPr id="545" name="Shape 54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Shape 546"/>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Shape 547"/>
          <p:cNvGrpSpPr/>
          <p:nvPr/>
        </p:nvGrpSpPr>
        <p:grpSpPr>
          <a:xfrm>
            <a:off x="7454525" y="3536691"/>
            <a:ext cx="995965" cy="993236"/>
            <a:chOff x="7454525" y="3536691"/>
            <a:chExt cx="995965" cy="993236"/>
          </a:xfrm>
        </p:grpSpPr>
        <p:sp>
          <p:nvSpPr>
            <p:cNvPr id="548" name="Shape 548"/>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Shape 549"/>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Shape 550"/>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Shape 551"/>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Shape 552"/>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Shape 553"/>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Shape 554"/>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Shape 55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Shape 556"/>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Shape 557"/>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8" name="Shape 558"/>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9" name="Shape 559"/>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Shape 560"/>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1" name="Shape 561"/>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2" name="Shape 562"/>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3" name="Shape 563"/>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6" name="Shape 56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67" name="Shape 567"/>
          <p:cNvGrpSpPr/>
          <p:nvPr/>
        </p:nvGrpSpPr>
        <p:grpSpPr>
          <a:xfrm>
            <a:off x="8705339" y="1607951"/>
            <a:ext cx="2504672" cy="2336330"/>
            <a:chOff x="8705339" y="1607951"/>
            <a:chExt cx="2504672" cy="2336330"/>
          </a:xfrm>
        </p:grpSpPr>
        <p:grpSp>
          <p:nvGrpSpPr>
            <p:cNvPr id="568" name="Shape 568"/>
            <p:cNvGrpSpPr/>
            <p:nvPr/>
          </p:nvGrpSpPr>
          <p:grpSpPr>
            <a:xfrm>
              <a:off x="8705339" y="1607951"/>
              <a:ext cx="2358104" cy="2097263"/>
              <a:chOff x="8705339" y="1607951"/>
              <a:chExt cx="2358104" cy="2097263"/>
            </a:xfrm>
          </p:grpSpPr>
          <p:sp>
            <p:nvSpPr>
              <p:cNvPr id="569" name="Shape 569"/>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Shape 570"/>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Shape 571"/>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Shape 572"/>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Shape 573"/>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Shape 574"/>
          <p:cNvGrpSpPr/>
          <p:nvPr/>
        </p:nvGrpSpPr>
        <p:grpSpPr>
          <a:xfrm>
            <a:off x="6794670" y="3441706"/>
            <a:ext cx="2503757" cy="2336328"/>
            <a:chOff x="3371475" y="3591818"/>
            <a:chExt cx="2074748" cy="1936007"/>
          </a:xfrm>
        </p:grpSpPr>
        <p:sp>
          <p:nvSpPr>
            <p:cNvPr id="575" name="Shape 575"/>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Shape 57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Shape 577"/>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Shape 578"/>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Shape 579"/>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Shape 580"/>
          <p:cNvGrpSpPr/>
          <p:nvPr/>
        </p:nvGrpSpPr>
        <p:grpSpPr>
          <a:xfrm>
            <a:off x="4892567" y="1607951"/>
            <a:ext cx="2504672" cy="2336330"/>
            <a:chOff x="4892567" y="1607951"/>
            <a:chExt cx="2504672" cy="2336330"/>
          </a:xfrm>
        </p:grpSpPr>
        <p:sp>
          <p:nvSpPr>
            <p:cNvPr id="581" name="Shape 581"/>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Shape 582"/>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Shape 583"/>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Shape 584"/>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Shape 585"/>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Shape 586"/>
          <p:cNvGrpSpPr/>
          <p:nvPr/>
        </p:nvGrpSpPr>
        <p:grpSpPr>
          <a:xfrm>
            <a:off x="2992894" y="3441706"/>
            <a:ext cx="2503757" cy="2336328"/>
            <a:chOff x="3371475" y="3591818"/>
            <a:chExt cx="2074748" cy="1936007"/>
          </a:xfrm>
        </p:grpSpPr>
        <p:sp>
          <p:nvSpPr>
            <p:cNvPr id="587" name="Shape 587"/>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Shape 588"/>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Shape 589"/>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Shape 590"/>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Shape 591"/>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Shape 592"/>
          <p:cNvGrpSpPr/>
          <p:nvPr/>
        </p:nvGrpSpPr>
        <p:grpSpPr>
          <a:xfrm>
            <a:off x="1090792" y="1607950"/>
            <a:ext cx="2504672" cy="2336331"/>
            <a:chOff x="1090792" y="1607950"/>
            <a:chExt cx="2504672" cy="2336331"/>
          </a:xfrm>
        </p:grpSpPr>
        <p:sp>
          <p:nvSpPr>
            <p:cNvPr id="593" name="Shape 593"/>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Shape 594"/>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Shape 595"/>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Shape 59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Shape 597"/>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Shape 598"/>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Shape 599"/>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Shape 600"/>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Shape 601"/>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Shape 602"/>
          <p:cNvGrpSpPr/>
          <p:nvPr/>
        </p:nvGrpSpPr>
        <p:grpSpPr>
          <a:xfrm>
            <a:off x="5759496" y="2448663"/>
            <a:ext cx="611596" cy="611596"/>
            <a:chOff x="5759496" y="2448663"/>
            <a:chExt cx="611596" cy="611596"/>
          </a:xfrm>
        </p:grpSpPr>
        <p:sp>
          <p:nvSpPr>
            <p:cNvPr id="603" name="Shape 603"/>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Shape 604"/>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Shape 605"/>
          <p:cNvGrpSpPr/>
          <p:nvPr/>
        </p:nvGrpSpPr>
        <p:grpSpPr>
          <a:xfrm>
            <a:off x="7681647" y="4349703"/>
            <a:ext cx="611596" cy="611596"/>
            <a:chOff x="7681647" y="4349703"/>
            <a:chExt cx="611596" cy="611596"/>
          </a:xfrm>
        </p:grpSpPr>
        <p:sp>
          <p:nvSpPr>
            <p:cNvPr id="606" name="Shape 60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Shape 607"/>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Shape 608"/>
          <p:cNvGrpSpPr/>
          <p:nvPr/>
        </p:nvGrpSpPr>
        <p:grpSpPr>
          <a:xfrm>
            <a:off x="9576939" y="2448663"/>
            <a:ext cx="611596" cy="611596"/>
            <a:chOff x="9576939" y="2448663"/>
            <a:chExt cx="611596" cy="611596"/>
          </a:xfrm>
        </p:grpSpPr>
        <p:sp>
          <p:nvSpPr>
            <p:cNvPr id="609" name="Shape 609"/>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Shape 610"/>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Shape 611"/>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Shape 612"/>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Shape 613"/>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4" name="Shape 614"/>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5" name="Shape 615"/>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Shape 6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7" name="Shape 617"/>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Shape 618"/>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9" name="Shape 619"/>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Shape 620"/>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3" name="Shape 62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24" name="Shape 624"/>
          <p:cNvGrpSpPr/>
          <p:nvPr/>
        </p:nvGrpSpPr>
        <p:grpSpPr>
          <a:xfrm>
            <a:off x="6992716" y="1169665"/>
            <a:ext cx="4573641" cy="5344829"/>
            <a:chOff x="2813" y="961"/>
            <a:chExt cx="2052" cy="2397"/>
          </a:xfrm>
        </p:grpSpPr>
        <p:sp>
          <p:nvSpPr>
            <p:cNvPr id="625" name="Shape 625"/>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Shape 626"/>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Shape 62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Shape 628"/>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Shape 629"/>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Shape 630"/>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Shape 631"/>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Shape 632"/>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Shape 633"/>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Shape 634"/>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Shape 635"/>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Shape 636"/>
          <p:cNvGrpSpPr/>
          <p:nvPr/>
        </p:nvGrpSpPr>
        <p:grpSpPr>
          <a:xfrm>
            <a:off x="1044399" y="1419553"/>
            <a:ext cx="699075" cy="699074"/>
            <a:chOff x="1044399" y="1577809"/>
            <a:chExt cx="699075" cy="699074"/>
          </a:xfrm>
        </p:grpSpPr>
        <p:sp>
          <p:nvSpPr>
            <p:cNvPr id="637" name="Shape 63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Shape 638"/>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Shape 639"/>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0" name="Shape 640"/>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Shape 641"/>
          <p:cNvGrpSpPr/>
          <p:nvPr/>
        </p:nvGrpSpPr>
        <p:grpSpPr>
          <a:xfrm>
            <a:off x="1044399" y="2791669"/>
            <a:ext cx="699075" cy="699074"/>
            <a:chOff x="1044399" y="1577809"/>
            <a:chExt cx="699075" cy="699074"/>
          </a:xfrm>
        </p:grpSpPr>
        <p:sp>
          <p:nvSpPr>
            <p:cNvPr id="642" name="Shape 642"/>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Shape 643"/>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Shape 644"/>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5" name="Shape 645"/>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Shape 646"/>
          <p:cNvGrpSpPr/>
          <p:nvPr/>
        </p:nvGrpSpPr>
        <p:grpSpPr>
          <a:xfrm>
            <a:off x="1044399" y="4089831"/>
            <a:ext cx="699075" cy="699074"/>
            <a:chOff x="1044399" y="1577809"/>
            <a:chExt cx="699075" cy="699074"/>
          </a:xfrm>
        </p:grpSpPr>
        <p:sp>
          <p:nvSpPr>
            <p:cNvPr id="647" name="Shape 64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Shape 648"/>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Shape 649"/>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0" name="Shape 650"/>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Shape 651"/>
          <p:cNvGrpSpPr/>
          <p:nvPr/>
        </p:nvGrpSpPr>
        <p:grpSpPr>
          <a:xfrm>
            <a:off x="1044399" y="5328616"/>
            <a:ext cx="699075" cy="699074"/>
            <a:chOff x="1044399" y="1577809"/>
            <a:chExt cx="699075" cy="699074"/>
          </a:xfrm>
        </p:grpSpPr>
        <p:sp>
          <p:nvSpPr>
            <p:cNvPr id="652" name="Shape 652"/>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Shape 653"/>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Shape 654"/>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7" name="Shape 65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Shape 65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Shape 659"/>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Shape 660"/>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Shape 661"/>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Shape 662"/>
          <p:cNvSpPr txBox="1"/>
          <p:nvPr/>
        </p:nvSpPr>
        <p:spPr>
          <a:xfrm>
            <a:off x="1359528"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Shape 663"/>
          <p:cNvSpPr txBox="1"/>
          <p:nvPr/>
        </p:nvSpPr>
        <p:spPr>
          <a:xfrm>
            <a:off x="6445471"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Shape 664"/>
          <p:cNvSpPr txBox="1"/>
          <p:nvPr/>
        </p:nvSpPr>
        <p:spPr>
          <a:xfrm>
            <a:off x="3857016" y="196229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Shape 665"/>
          <p:cNvSpPr txBox="1"/>
          <p:nvPr/>
        </p:nvSpPr>
        <p:spPr>
          <a:xfrm>
            <a:off x="9140954" y="194791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Shape 666"/>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Shape 667"/>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Shape 66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Shape 669"/>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Shape 670"/>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1" name="Shape 671"/>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Shape 672"/>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Shape 673"/>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Shape 674"/>
          <p:cNvSpPr txBox="1">
            <a:spLocks noGrp="1"/>
          </p:cNvSpPr>
          <p:nvPr>
            <p:ph type="body" idx="6"/>
          </p:nvPr>
        </p:nvSpPr>
        <p:spPr>
          <a:xfrm>
            <a:off x="861882" y="2095806"/>
            <a:ext cx="2282224"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Shape 675"/>
          <p:cNvSpPr txBox="1">
            <a:spLocks noGrp="1"/>
          </p:cNvSpPr>
          <p:nvPr>
            <p:ph type="body" idx="7"/>
          </p:nvPr>
        </p:nvSpPr>
        <p:spPr>
          <a:xfrm>
            <a:off x="5932984" y="2095806"/>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6" name="Shape 676"/>
          <p:cNvSpPr txBox="1">
            <a:spLocks noGrp="1"/>
          </p:cNvSpPr>
          <p:nvPr>
            <p:ph type="body" idx="8"/>
          </p:nvPr>
        </p:nvSpPr>
        <p:spPr>
          <a:xfrm>
            <a:off x="3428429" y="4469248"/>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Shape 677"/>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5" name="Shape 68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6" name="Shape 686"/>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12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7" name="Shape 68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0" name="Shape 690"/>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1" name="Shape 691"/>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2" name="Shape 69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93" name="Shape 693"/>
          <p:cNvSpPr>
            <a:spLocks noGrp="1"/>
          </p:cNvSpPr>
          <p:nvPr>
            <p:ph type="pic" idx="3"/>
          </p:nvPr>
        </p:nvSpPr>
        <p:spPr>
          <a:xfrm>
            <a:off x="8354662" y="3279531"/>
            <a:ext cx="3322988" cy="2865682"/>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24"/>
        <p:cNvGrpSpPr/>
        <p:nvPr/>
      </p:nvGrpSpPr>
      <p:grpSpPr>
        <a:xfrm>
          <a:off x="0" y="0"/>
          <a:ext cx="0" cy="0"/>
          <a:chOff x="0" y="0"/>
          <a:chExt cx="0" cy="0"/>
        </a:xfrm>
      </p:grpSpPr>
      <p:sp>
        <p:nvSpPr>
          <p:cNvPr id="25" name="Shape 25"/>
          <p:cNvSpPr/>
          <p:nvPr/>
        </p:nvSpPr>
        <p:spPr>
          <a:xfrm>
            <a:off x="-1" y="1684288"/>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Shape 2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Shape 2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pic>
        <p:nvPicPr>
          <p:cNvPr id="29" name="Shape 29"/>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30" name="Shape 30"/>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 name="Shape 31"/>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32" name="Shape 32"/>
          <p:cNvSpPr txBox="1">
            <a:spLocks noGrp="1"/>
          </p:cNvSpPr>
          <p:nvPr>
            <p:ph type="body" idx="2"/>
          </p:nvPr>
        </p:nvSpPr>
        <p:spPr>
          <a:xfrm>
            <a:off x="4809152" y="1852369"/>
            <a:ext cx="6690513" cy="3749409"/>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6" name="Shape 696"/>
          <p:cNvSpPr txBox="1">
            <a:spLocks noGrp="1"/>
          </p:cNvSpPr>
          <p:nvPr>
            <p:ph type="body" idx="1"/>
          </p:nvPr>
        </p:nvSpPr>
        <p:spPr>
          <a:xfrm>
            <a:off x="207962" y="273050"/>
            <a:ext cx="10984645"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7" name="Shape 697"/>
          <p:cNvSpPr txBox="1">
            <a:spLocks noGrp="1"/>
          </p:cNvSpPr>
          <p:nvPr>
            <p:ph type="body" idx="2"/>
          </p:nvPr>
        </p:nvSpPr>
        <p:spPr>
          <a:xfrm>
            <a:off x="514350" y="1304995"/>
            <a:ext cx="532374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8" name="Shape 69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99" name="Shape 699"/>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0"/>
        <p:cNvGrpSpPr/>
        <p:nvPr/>
      </p:nvGrpSpPr>
      <p:grpSpPr>
        <a:xfrm>
          <a:off x="0" y="0"/>
          <a:ext cx="0" cy="0"/>
          <a:chOff x="0" y="0"/>
          <a:chExt cx="0" cy="0"/>
        </a:xfrm>
      </p:grpSpPr>
      <p:sp>
        <p:nvSpPr>
          <p:cNvPr id="701" name="Shape 701"/>
          <p:cNvSpPr>
            <a:spLocks noGrp="1"/>
          </p:cNvSpPr>
          <p:nvPr>
            <p:ph type="pic" idx="2"/>
          </p:nvPr>
        </p:nvSpPr>
        <p:spPr>
          <a:xfrm>
            <a:off x="5652253" y="1975483"/>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2" name="Shape 702"/>
          <p:cNvSpPr>
            <a:spLocks noGrp="1"/>
          </p:cNvSpPr>
          <p:nvPr>
            <p:ph type="pic" idx="3"/>
          </p:nvPr>
        </p:nvSpPr>
        <p:spPr>
          <a:xfrm>
            <a:off x="4468896" y="2177860"/>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3" name="Shape 70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4" name="Shape 70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560327" y="246382"/>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7" name="Shape 70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
        <p:nvSpPr>
          <p:cNvPr id="709" name="Shape 70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Shape 35"/>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6" name="Shape 36"/>
          <p:cNvGrpSpPr/>
          <p:nvPr/>
        </p:nvGrpSpPr>
        <p:grpSpPr>
          <a:xfrm flipH="1">
            <a:off x="-1" y="1967241"/>
            <a:ext cx="6132405" cy="3823634"/>
            <a:chOff x="6625864" y="1832110"/>
            <a:chExt cx="6820169" cy="4367731"/>
          </a:xfrm>
        </p:grpSpPr>
        <p:sp>
          <p:nvSpPr>
            <p:cNvPr id="37" name="Shape 37"/>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Shape 38"/>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Shape 39"/>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Shape 40"/>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Shape 41"/>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Shape 42"/>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Shape 43"/>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Shape 4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Shape 45"/>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Shape 46"/>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Shape 47"/>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Shape 48"/>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Shape 49"/>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Shape 50"/>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Shape 51"/>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Shape 52"/>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Shape 53"/>
          <p:cNvSpPr txBox="1">
            <a:spLocks noGrp="1"/>
          </p:cNvSpPr>
          <p:nvPr>
            <p:ph type="body" idx="2"/>
          </p:nvPr>
        </p:nvSpPr>
        <p:spPr>
          <a:xfrm>
            <a:off x="6213746" y="1967241"/>
            <a:ext cx="5285919" cy="3749409"/>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55"/>
        <p:cNvGrpSpPr/>
        <p:nvPr/>
      </p:nvGrpSpPr>
      <p:grpSpPr>
        <a:xfrm>
          <a:off x="0" y="0"/>
          <a:ext cx="0" cy="0"/>
          <a:chOff x="0" y="0"/>
          <a:chExt cx="0" cy="0"/>
        </a:xfrm>
      </p:grpSpPr>
      <p:pic>
        <p:nvPicPr>
          <p:cNvPr id="56" name="Shape 56"/>
          <p:cNvPicPr preferRelativeResize="0"/>
          <p:nvPr/>
        </p:nvPicPr>
        <p:blipFill rotWithShape="1">
          <a:blip r:embed="rId2">
            <a:alphaModFix/>
          </a:blip>
          <a:srcRect/>
          <a:stretch/>
        </p:blipFill>
        <p:spPr>
          <a:xfrm>
            <a:off x="0" y="5307"/>
            <a:ext cx="12192000" cy="6847385"/>
          </a:xfrm>
          <a:prstGeom prst="rect">
            <a:avLst/>
          </a:prstGeom>
          <a:noFill/>
          <a:ln>
            <a:noFill/>
          </a:ln>
        </p:spPr>
      </p:pic>
      <p:sp>
        <p:nvSpPr>
          <p:cNvPr id="57" name="Shape 57"/>
          <p:cNvSpPr/>
          <p:nvPr/>
        </p:nvSpPr>
        <p:spPr>
          <a:xfrm>
            <a:off x="0" y="1447588"/>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 name="Shape 58"/>
          <p:cNvSpPr/>
          <p:nvPr/>
        </p:nvSpPr>
        <p:spPr>
          <a:xfrm>
            <a:off x="12075283" y="1449583"/>
            <a:ext cx="116718" cy="1489054"/>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59" name="Shape 59"/>
          <p:cNvSpPr txBox="1"/>
          <p:nvPr/>
        </p:nvSpPr>
        <p:spPr>
          <a:xfrm>
            <a:off x="571924" y="1713956"/>
            <a:ext cx="11192183"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End of Module</a:t>
            </a:r>
            <a:endParaRPr/>
          </a:p>
        </p:txBody>
      </p:sp>
      <p:sp>
        <p:nvSpPr>
          <p:cNvPr id="60" name="Shape 60"/>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Shape 65"/>
          <p:cNvGrpSpPr/>
          <p:nvPr/>
        </p:nvGrpSpPr>
        <p:grpSpPr>
          <a:xfrm>
            <a:off x="638049" y="4989635"/>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Shape 73"/>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Shape 74"/>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Shape 7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Shape 77"/>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Shape 80"/>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Shape 83"/>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Shape 8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Shape 87"/>
          <p:cNvGrpSpPr/>
          <p:nvPr/>
        </p:nvGrpSpPr>
        <p:grpSpPr>
          <a:xfrm>
            <a:off x="8806369" y="4754662"/>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Shape 89"/>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Shape 92"/>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Shape 93"/>
          <p:cNvGrpSpPr/>
          <p:nvPr/>
        </p:nvGrpSpPr>
        <p:grpSpPr>
          <a:xfrm>
            <a:off x="5884007" y="4735486"/>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Shape 95"/>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Shape 9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Shape 97"/>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Shape 98"/>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Shape 99"/>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Shape 100"/>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Shape 101"/>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Shape 105"/>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Shape 10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Shape 107"/>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Shape 108"/>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Shape 109"/>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Shape 112"/>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Shape 113"/>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Shape 116"/>
          <p:cNvSpPr txBox="1">
            <a:spLocks noGrp="1"/>
          </p:cNvSpPr>
          <p:nvPr>
            <p:ph type="body" idx="1"/>
          </p:nvPr>
        </p:nvSpPr>
        <p:spPr>
          <a:xfrm>
            <a:off x="207963" y="273050"/>
            <a:ext cx="9753747"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18" name="Shape 118"/>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Shape 119"/>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Shape 120"/>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Shape 121"/>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Shape 122"/>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Shape 123"/>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Shape 124"/>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Shape 125"/>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Shape 126"/>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Shape 12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Shape 128"/>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Shape 129"/>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Shape 130"/>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Shape 131"/>
          <p:cNvGrpSpPr/>
          <p:nvPr/>
        </p:nvGrpSpPr>
        <p:grpSpPr>
          <a:xfrm>
            <a:off x="1567506" y="3258829"/>
            <a:ext cx="648327" cy="648329"/>
            <a:chOff x="1379092" y="2228211"/>
            <a:chExt cx="916410" cy="916410"/>
          </a:xfrm>
        </p:grpSpPr>
        <p:sp>
          <p:nvSpPr>
            <p:cNvPr id="132" name="Shape 132"/>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Shape 133"/>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Shape 134"/>
          <p:cNvGrpSpPr/>
          <p:nvPr/>
        </p:nvGrpSpPr>
        <p:grpSpPr>
          <a:xfrm>
            <a:off x="9976161" y="877117"/>
            <a:ext cx="648329" cy="648329"/>
            <a:chOff x="9976161" y="877117"/>
            <a:chExt cx="648329" cy="648329"/>
          </a:xfrm>
        </p:grpSpPr>
        <p:sp>
          <p:nvSpPr>
            <p:cNvPr id="135" name="Shape 135"/>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Shape 136"/>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Shape 13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Shape 138"/>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Shape 139"/>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Shape 140"/>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Shape 141"/>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Shape 142"/>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 name="Shape 143"/>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Shape 144"/>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Shape 145"/>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Shape 14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Shape 150"/>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1" name="Shape 151"/>
          <p:cNvGrpSpPr/>
          <p:nvPr/>
        </p:nvGrpSpPr>
        <p:grpSpPr>
          <a:xfrm>
            <a:off x="616489" y="1781438"/>
            <a:ext cx="4118606" cy="3898703"/>
            <a:chOff x="4036696" y="1781438"/>
            <a:chExt cx="4118606" cy="3898703"/>
          </a:xfrm>
        </p:grpSpPr>
        <p:grpSp>
          <p:nvGrpSpPr>
            <p:cNvPr id="152" name="Shape 152"/>
            <p:cNvGrpSpPr/>
            <p:nvPr/>
          </p:nvGrpSpPr>
          <p:grpSpPr>
            <a:xfrm>
              <a:off x="4036696" y="2918588"/>
              <a:ext cx="1791108" cy="1022485"/>
              <a:chOff x="4036696" y="2918588"/>
              <a:chExt cx="1791108" cy="1022485"/>
            </a:xfrm>
          </p:grpSpPr>
          <p:sp>
            <p:nvSpPr>
              <p:cNvPr id="153" name="Shape 153"/>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Shape 154"/>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Shape 155"/>
            <p:cNvGrpSpPr/>
            <p:nvPr/>
          </p:nvGrpSpPr>
          <p:grpSpPr>
            <a:xfrm>
              <a:off x="5040846" y="1781438"/>
              <a:ext cx="1334646" cy="1571209"/>
              <a:chOff x="5040846" y="1781438"/>
              <a:chExt cx="1334646" cy="1571209"/>
            </a:xfrm>
          </p:grpSpPr>
          <p:sp>
            <p:nvSpPr>
              <p:cNvPr id="156" name="Shape 156"/>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Shape 157"/>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Shape 158"/>
            <p:cNvGrpSpPr/>
            <p:nvPr/>
          </p:nvGrpSpPr>
          <p:grpSpPr>
            <a:xfrm>
              <a:off x="6364196" y="2087338"/>
              <a:ext cx="1310871" cy="1584933"/>
              <a:chOff x="6364196" y="2087338"/>
              <a:chExt cx="1310871" cy="1584933"/>
            </a:xfrm>
          </p:grpSpPr>
          <p:sp>
            <p:nvSpPr>
              <p:cNvPr id="159" name="Shape 159"/>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Shape 160"/>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Shape 161"/>
            <p:cNvGrpSpPr/>
            <p:nvPr/>
          </p:nvGrpSpPr>
          <p:grpSpPr>
            <a:xfrm>
              <a:off x="6364196" y="3523737"/>
              <a:ext cx="1791106" cy="1022483"/>
              <a:chOff x="6364196" y="3523737"/>
              <a:chExt cx="1791106" cy="1022483"/>
            </a:xfrm>
          </p:grpSpPr>
          <p:sp>
            <p:nvSpPr>
              <p:cNvPr id="162" name="Shape 162"/>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Shape 163"/>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Shape 164"/>
            <p:cNvGrpSpPr/>
            <p:nvPr/>
          </p:nvGrpSpPr>
          <p:grpSpPr>
            <a:xfrm>
              <a:off x="5818896" y="4108937"/>
              <a:ext cx="1334627" cy="1571204"/>
              <a:chOff x="5818896" y="4108937"/>
              <a:chExt cx="1334627" cy="1571204"/>
            </a:xfrm>
          </p:grpSpPr>
          <p:sp>
            <p:nvSpPr>
              <p:cNvPr id="165" name="Shape 165"/>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Shape 166"/>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Shape 167"/>
            <p:cNvGrpSpPr/>
            <p:nvPr/>
          </p:nvGrpSpPr>
          <p:grpSpPr>
            <a:xfrm>
              <a:off x="4522146" y="3789737"/>
              <a:ext cx="1310882" cy="1584928"/>
              <a:chOff x="4522146" y="3789737"/>
              <a:chExt cx="1310882" cy="1584928"/>
            </a:xfrm>
          </p:grpSpPr>
          <p:sp>
            <p:nvSpPr>
              <p:cNvPr id="168" name="Shape 16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Shape 169"/>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Shape 170"/>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Shape 171"/>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Shape 172"/>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Shape 173"/>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Shape 174"/>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Shape 175"/>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Shape 176"/>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Shape 177"/>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Shape 17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Shape 179"/>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Shape 181"/>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Shape 182"/>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Shape 183"/>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Shape 184"/>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Shape 185"/>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Shape 187"/>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1" name="Shape 191"/>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2" name="Shape 192"/>
          <p:cNvGrpSpPr/>
          <p:nvPr/>
        </p:nvGrpSpPr>
        <p:grpSpPr>
          <a:xfrm>
            <a:off x="2011515" y="1953702"/>
            <a:ext cx="1620994" cy="2603950"/>
            <a:chOff x="2011515" y="1953702"/>
            <a:chExt cx="1620994" cy="2603950"/>
          </a:xfrm>
        </p:grpSpPr>
        <p:sp>
          <p:nvSpPr>
            <p:cNvPr id="193" name="Shape 193"/>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Shape 194"/>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Shape 195"/>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Shape 196"/>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Shape 197"/>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Shape 198"/>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Shape 19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Shape 20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Shape 201"/>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Shape 202"/>
          <p:cNvGrpSpPr/>
          <p:nvPr/>
        </p:nvGrpSpPr>
        <p:grpSpPr>
          <a:xfrm>
            <a:off x="4044026" y="1953702"/>
            <a:ext cx="1619441" cy="2603950"/>
            <a:chOff x="4044026" y="1953702"/>
            <a:chExt cx="1619441" cy="2603950"/>
          </a:xfrm>
        </p:grpSpPr>
        <p:sp>
          <p:nvSpPr>
            <p:cNvPr id="203" name="Shape 203"/>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Shape 204"/>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Shape 205"/>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Shape 206"/>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Shape 207"/>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Shape 208"/>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Shape 20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Shape 210"/>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Shape 211"/>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Shape 212"/>
          <p:cNvGrpSpPr/>
          <p:nvPr/>
        </p:nvGrpSpPr>
        <p:grpSpPr>
          <a:xfrm>
            <a:off x="6077203" y="1953702"/>
            <a:ext cx="1620896" cy="2603950"/>
            <a:chOff x="6077203" y="1953702"/>
            <a:chExt cx="1620896" cy="2603950"/>
          </a:xfrm>
        </p:grpSpPr>
        <p:sp>
          <p:nvSpPr>
            <p:cNvPr id="213" name="Shape 213"/>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Shape 214"/>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Shape 215"/>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Shape 216"/>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Shape 217"/>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Shape 218"/>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Shape 21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Shape 22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Shape 221"/>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Shape 222"/>
          <p:cNvGrpSpPr/>
          <p:nvPr/>
        </p:nvGrpSpPr>
        <p:grpSpPr>
          <a:xfrm>
            <a:off x="8112261" y="1953702"/>
            <a:ext cx="1616845" cy="2603950"/>
            <a:chOff x="8112261" y="1953702"/>
            <a:chExt cx="1616845" cy="2603950"/>
          </a:xfrm>
        </p:grpSpPr>
        <p:sp>
          <p:nvSpPr>
            <p:cNvPr id="223" name="Shape 223"/>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Shape 224"/>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Shape 225"/>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Shape 226"/>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Shape 227"/>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Shape 228"/>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Shape 22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Shape 230"/>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Shape 231"/>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Shape 232"/>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Shape 233"/>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Shape 234"/>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Shape 235"/>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Shape 236"/>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Shape 237"/>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Shape 238"/>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Shape 23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Shape 240"/>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Shape 241"/>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Shape 242"/>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Shape 243"/>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47" name="Shape 247"/>
          <p:cNvGrpSpPr/>
          <p:nvPr/>
        </p:nvGrpSpPr>
        <p:grpSpPr>
          <a:xfrm>
            <a:off x="1398771" y="1953702"/>
            <a:ext cx="1620994" cy="2603950"/>
            <a:chOff x="2011515" y="1953702"/>
            <a:chExt cx="1620994" cy="2603950"/>
          </a:xfrm>
        </p:grpSpPr>
        <p:sp>
          <p:nvSpPr>
            <p:cNvPr id="248" name="Shape 248"/>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Shape 24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Shape 25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Shape 251"/>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Shape 252"/>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Shape 253"/>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Shape 254"/>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Shape 255"/>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Shape 256"/>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Shape 257"/>
          <p:cNvGrpSpPr/>
          <p:nvPr/>
        </p:nvGrpSpPr>
        <p:grpSpPr>
          <a:xfrm>
            <a:off x="5202409" y="1953702"/>
            <a:ext cx="1620896" cy="2603950"/>
            <a:chOff x="6077203" y="1953702"/>
            <a:chExt cx="1620896" cy="2603950"/>
          </a:xfrm>
        </p:grpSpPr>
        <p:sp>
          <p:nvSpPr>
            <p:cNvPr id="258" name="Shape 258"/>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Shape 25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Shape 26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Shape 261"/>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Shape 262"/>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Shape 263"/>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Shape 264"/>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Shape 265"/>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Shape 266"/>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Shape 267"/>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Shape 268"/>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Shape 269"/>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Shape 27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Shape 271"/>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2" name="Shape 272"/>
          <p:cNvGrpSpPr/>
          <p:nvPr/>
        </p:nvGrpSpPr>
        <p:grpSpPr>
          <a:xfrm>
            <a:off x="9228128" y="1953702"/>
            <a:ext cx="1620994" cy="2603950"/>
            <a:chOff x="2011515" y="1953702"/>
            <a:chExt cx="1620994" cy="2603950"/>
          </a:xfrm>
        </p:grpSpPr>
        <p:sp>
          <p:nvSpPr>
            <p:cNvPr id="273" name="Shape 273"/>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Shape 274"/>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Shape 275"/>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Shape 276"/>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Shape 277"/>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Shape 278"/>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Shape 27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Shape 28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Shape 281"/>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Shape 282"/>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Shape 283"/>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Shape 284"/>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 name="Shape 285"/>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9">
            <a:alphaModFix/>
          </a:blip>
          <a:srcRect/>
          <a:stretch/>
        </p:blipFill>
        <p:spPr>
          <a:xfrm>
            <a:off x="0" y="0"/>
            <a:ext cx="12191998" cy="6858000"/>
          </a:xfrm>
          <a:prstGeom prst="rect">
            <a:avLst/>
          </a:prstGeom>
          <a:noFill/>
          <a:ln>
            <a:noFill/>
          </a:ln>
        </p:spPr>
      </p:pic>
      <p:sp>
        <p:nvSpPr>
          <p:cNvPr id="11" name="Shape 11"/>
          <p:cNvSpPr/>
          <p:nvPr/>
        </p:nvSpPr>
        <p:spPr>
          <a:xfrm>
            <a:off x="75500" y="6506031"/>
            <a:ext cx="6517074"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2018,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Specialization in </a:t>
            </a:r>
            <a:r>
              <a:rPr lang="en-US" sz="800" b="0" i="0" u="none" strike="noStrike" cap="none" dirty="0" smtClean="0">
                <a:solidFill>
                  <a:srgbClr val="7F7F7F"/>
                </a:solidFill>
                <a:latin typeface="Arial"/>
                <a:ea typeface="Arial"/>
                <a:cs typeface="Arial"/>
                <a:sym typeface="Arial"/>
              </a:rPr>
              <a:t>Big Data </a:t>
            </a:r>
            <a:r>
              <a:rPr lang="en-US" sz="800" b="0" i="0" u="none" strike="noStrike" cap="none" dirty="0">
                <a:solidFill>
                  <a:srgbClr val="7F7F7F"/>
                </a:solidFill>
                <a:latin typeface="Arial"/>
                <a:ea typeface="Arial"/>
                <a:cs typeface="Arial"/>
                <a:sym typeface="Arial"/>
              </a:rPr>
              <a:t>is licensed to UPES.</a:t>
            </a:r>
            <a:endParaRPr sz="800" b="0" i="0" u="none" strike="noStrike" cap="none" dirty="0">
              <a:solidFill>
                <a:srgbClr val="7F7F7F"/>
              </a:solidFill>
              <a:latin typeface="Arial"/>
              <a:ea typeface="Arial"/>
              <a:cs typeface="Arial"/>
              <a:sym typeface="Arial"/>
            </a:endParaRPr>
          </a:p>
        </p:txBody>
      </p:sp>
      <p:sp>
        <p:nvSpPr>
          <p:cNvPr id="12" name="Shape 1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 name="Shape 13"/>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8"/>
        <p:cNvGrpSpPr/>
        <p:nvPr/>
      </p:nvGrpSpPr>
      <p:grpSpPr>
        <a:xfrm>
          <a:off x="0" y="0"/>
          <a:ext cx="0" cy="0"/>
          <a:chOff x="0" y="0"/>
          <a:chExt cx="0" cy="0"/>
        </a:xfrm>
      </p:grpSpPr>
      <p:pic>
        <p:nvPicPr>
          <p:cNvPr id="679" name="Shape 679"/>
          <p:cNvPicPr preferRelativeResize="0"/>
          <p:nvPr/>
        </p:nvPicPr>
        <p:blipFill rotWithShape="1">
          <a:blip r:embed="rId8">
            <a:alphaModFix/>
          </a:blip>
          <a:srcRect/>
          <a:stretch/>
        </p:blipFill>
        <p:spPr>
          <a:xfrm>
            <a:off x="0" y="0"/>
            <a:ext cx="12191998" cy="6858000"/>
          </a:xfrm>
          <a:prstGeom prst="rect">
            <a:avLst/>
          </a:prstGeom>
          <a:noFill/>
          <a:ln>
            <a:noFill/>
          </a:ln>
        </p:spPr>
      </p:pic>
      <p:sp>
        <p:nvSpPr>
          <p:cNvPr id="680" name="Shape 680"/>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81" name="Shape 681"/>
          <p:cNvSpPr/>
          <p:nvPr/>
        </p:nvSpPr>
        <p:spPr>
          <a:xfrm>
            <a:off x="75500" y="6506031"/>
            <a:ext cx="6517074"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2018,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Specialization in </a:t>
            </a:r>
            <a:r>
              <a:rPr lang="en-US" sz="800" b="0" i="0" u="none" strike="noStrike" cap="none" dirty="0" smtClean="0">
                <a:solidFill>
                  <a:srgbClr val="7F7F7F"/>
                </a:solidFill>
                <a:latin typeface="Arial"/>
                <a:ea typeface="Arial"/>
                <a:cs typeface="Arial"/>
                <a:sym typeface="Arial"/>
              </a:rPr>
              <a:t>Big Data </a:t>
            </a:r>
            <a:r>
              <a:rPr lang="en-US" sz="800" b="0" i="0" u="none" strike="noStrike" cap="none" dirty="0">
                <a:solidFill>
                  <a:srgbClr val="7F7F7F"/>
                </a:solidFill>
                <a:latin typeface="Arial"/>
                <a:ea typeface="Arial"/>
                <a:cs typeface="Arial"/>
                <a:sym typeface="Arial"/>
              </a:rPr>
              <a:t>is licensed to UPES.</a:t>
            </a:r>
            <a:endParaRPr sz="800" b="0" i="0" u="none" strike="noStrike" cap="none" dirty="0">
              <a:solidFill>
                <a:srgbClr val="7F7F7F"/>
              </a:solidFill>
              <a:latin typeface="Arial"/>
              <a:ea typeface="Arial"/>
              <a:cs typeface="Arial"/>
              <a:sym typeface="Arial"/>
            </a:endParaRPr>
          </a:p>
        </p:txBody>
      </p:sp>
      <p:sp>
        <p:nvSpPr>
          <p:cNvPr id="682" name="Shape 68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4.jp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p>
            <a:pPr marL="0" marR="0" lvl="0" indent="0" algn="r" rtl="0">
              <a:lnSpc>
                <a:spcPct val="111111"/>
              </a:lnSpc>
              <a:spcBef>
                <a:spcPts val="0"/>
              </a:spcBef>
              <a:spcAft>
                <a:spcPts val="0"/>
              </a:spcAft>
              <a:buClr>
                <a:srgbClr val="000000"/>
              </a:buClr>
              <a:buSzPts val="5400"/>
              <a:buFont typeface="Arial"/>
              <a:buNone/>
            </a:pPr>
            <a:r>
              <a:rPr lang="en-US" sz="5400" b="1" i="0" u="none" strike="noStrike" cap="none">
                <a:solidFill>
                  <a:srgbClr val="000000"/>
                </a:solidFill>
                <a:latin typeface="Arial"/>
                <a:ea typeface="Arial"/>
                <a:cs typeface="Arial"/>
                <a:sym typeface="Arial"/>
              </a:rPr>
              <a:t>Big Data Overview</a:t>
            </a:r>
            <a:endParaRPr sz="5400" b="1" i="0" u="none" strike="noStrike" cap="none">
              <a:solidFill>
                <a:srgbClr val="000000"/>
              </a:solidFill>
              <a:latin typeface="Arial"/>
              <a:ea typeface="Arial"/>
              <a:cs typeface="Arial"/>
              <a:sym typeface="Arial"/>
            </a:endParaRPr>
          </a:p>
        </p:txBody>
      </p:sp>
      <p:sp>
        <p:nvSpPr>
          <p:cNvPr id="716" name="Shape 716"/>
          <p:cNvSpPr txBox="1">
            <a:spLocks noGrp="1"/>
          </p:cNvSpPr>
          <p:nvPr>
            <p:ph type="body" idx="2"/>
          </p:nvPr>
        </p:nvSpPr>
        <p:spPr>
          <a:xfrm>
            <a:off x="4884251" y="2240441"/>
            <a:ext cx="6486586" cy="70406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Data Growth Explosion</a:t>
            </a:r>
            <a:endParaRPr/>
          </a:p>
        </p:txBody>
      </p:sp>
      <p:sp>
        <p:nvSpPr>
          <p:cNvPr id="717" name="Shape 717"/>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2200"/>
              <a:buFont typeface="Arial"/>
              <a:buNone/>
            </a:pPr>
            <a:r>
              <a:rPr lang="en-US" sz="2200" b="1" i="0" u="none" strike="noStrike" cap="none">
                <a:solidFill>
                  <a:srgbClr val="7F7F7F"/>
                </a:solidFill>
                <a:latin typeface="Arial"/>
                <a:ea typeface="Arial"/>
                <a:cs typeface="Arial"/>
                <a:sym typeface="Arial"/>
              </a:rPr>
              <a:t>B.TECH CSE with Specialization in Big Data</a:t>
            </a:r>
            <a:endParaRPr sz="2200" b="1" i="0" u="none" strike="noStrike" cap="none">
              <a:solidFill>
                <a:srgbClr val="7F7F7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a:p>
        </p:txBody>
      </p:sp>
      <p:sp>
        <p:nvSpPr>
          <p:cNvPr id="810" name="Shape 810"/>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11" name="Shape 811"/>
          <p:cNvSpPr txBox="1">
            <a:spLocks noGrp="1"/>
          </p:cNvSpPr>
          <p:nvPr>
            <p:ph type="body" idx="2"/>
          </p:nvPr>
        </p:nvSpPr>
        <p:spPr>
          <a:xfrm>
            <a:off x="4809152" y="1778799"/>
            <a:ext cx="7267234" cy="374940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Which of the following data is useful in knowing consumer behavior?</a:t>
            </a:r>
            <a:endParaRPr/>
          </a:p>
          <a:p>
            <a:pPr marL="679450" marR="0" lvl="0" indent="-342900" algn="l" rtl="0">
              <a:lnSpc>
                <a:spcPct val="100000"/>
              </a:lnSpc>
              <a:spcBef>
                <a:spcPts val="120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Transaction data</a:t>
            </a:r>
            <a:endParaRPr/>
          </a:p>
          <a:p>
            <a:pPr marL="679450" marR="0" lvl="0" indent="-342900" algn="l" rtl="0">
              <a:lnSpc>
                <a:spcPct val="100000"/>
              </a:lnSpc>
              <a:spcBef>
                <a:spcPts val="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Social data</a:t>
            </a:r>
            <a:endParaRPr/>
          </a:p>
          <a:p>
            <a:pPr marL="679450" marR="0" lvl="0" indent="-342900" algn="l" rtl="0">
              <a:lnSpc>
                <a:spcPct val="100000"/>
              </a:lnSpc>
              <a:spcBef>
                <a:spcPts val="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Machine data</a:t>
            </a:r>
            <a:endParaRPr/>
          </a:p>
          <a:p>
            <a:pPr marL="679450" marR="0" lvl="0" indent="-342900" algn="l" rtl="0">
              <a:lnSpc>
                <a:spcPct val="100000"/>
              </a:lnSpc>
              <a:spcBef>
                <a:spcPts val="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None of the above</a:t>
            </a:r>
            <a:endParaRPr/>
          </a:p>
          <a:p>
            <a:pPr marL="342900" marR="0" lvl="0" indent="-228600" algn="l" rtl="0">
              <a:lnSpc>
                <a:spcPct val="100000"/>
              </a:lnSpc>
              <a:spcBef>
                <a:spcPts val="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a:p>
            <a:pPr marL="342900" lvl="0" indent="-342900" rtl="0">
              <a:spcBef>
                <a:spcPts val="0"/>
              </a:spcBef>
              <a:spcAft>
                <a:spcPts val="0"/>
              </a:spcAft>
              <a:buClr>
                <a:schemeClr val="dk1"/>
              </a:buClr>
              <a:buSzPts val="1800"/>
              <a:buFont typeface="Arial"/>
              <a:buAutoNum type="arabicPeriod" startAt="2"/>
            </a:pPr>
            <a:r>
              <a:rPr lang="en-US"/>
              <a:t>Social media post is an example for structured data.</a:t>
            </a:r>
            <a:endParaRPr/>
          </a:p>
          <a:p>
            <a:pPr marL="679450" lvl="0" indent="-342900" rtl="0">
              <a:spcBef>
                <a:spcPts val="1200"/>
              </a:spcBef>
              <a:spcAft>
                <a:spcPts val="0"/>
              </a:spcAft>
              <a:buSzPts val="1800"/>
              <a:buAutoNum type="alphaUcParenR"/>
            </a:pPr>
            <a:r>
              <a:rPr lang="en-US" b="1"/>
              <a:t>True</a:t>
            </a:r>
            <a:endParaRPr/>
          </a:p>
          <a:p>
            <a:pPr marL="679450" lvl="0" indent="-342900" rtl="0">
              <a:spcBef>
                <a:spcPts val="0"/>
              </a:spcBef>
              <a:spcAft>
                <a:spcPts val="0"/>
              </a:spcAft>
              <a:buSzPts val="1800"/>
              <a:buAutoNum type="alphaUcParenR"/>
            </a:pPr>
            <a:r>
              <a:rPr lang="en-US" b="1"/>
              <a:t>False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 What is data explosion?</a:t>
            </a:r>
            <a:endParaRPr/>
          </a:p>
        </p:txBody>
      </p:sp>
      <p:sp>
        <p:nvSpPr>
          <p:cNvPr id="818" name="Shape 81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19" name="Shape 819"/>
          <p:cNvSpPr txBox="1">
            <a:spLocks noGrp="1"/>
          </p:cNvSpPr>
          <p:nvPr>
            <p:ph type="body" idx="2"/>
          </p:nvPr>
        </p:nvSpPr>
        <p:spPr>
          <a:xfrm>
            <a:off x="514350" y="1304995"/>
            <a:ext cx="5264150"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a:t>The rapid or exponential increase in the amount </a:t>
            </a:r>
            <a:r>
              <a:rPr lang="en-US" sz="1800" b="0" i="0" u="none" strike="noStrike" cap="none">
                <a:solidFill>
                  <a:schemeClr val="dk1"/>
                </a:solidFill>
                <a:latin typeface="Arial"/>
                <a:ea typeface="Arial"/>
                <a:cs typeface="Arial"/>
                <a:sym typeface="Arial"/>
              </a:rPr>
              <a:t>data that is generated and stored in computing systems</a:t>
            </a:r>
            <a:r>
              <a:rPr lang="en-US"/>
              <a:t>, that reaches a level where data management becomes difficult, </a:t>
            </a:r>
            <a:r>
              <a:rPr lang="en-US" sz="1800" b="0" i="0" u="none" strike="noStrike" cap="none">
                <a:solidFill>
                  <a:schemeClr val="dk1"/>
                </a:solidFill>
                <a:latin typeface="Arial"/>
                <a:ea typeface="Arial"/>
                <a:cs typeface="Arial"/>
                <a:sym typeface="Arial"/>
              </a:rPr>
              <a:t>is called ‘data explosion’.</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The term ‘information explosion’ and ‘data explosion’ are replaceable terms.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Data is stored for a long time, replicated many times and shared widely.</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As the amount of data continues to grow, complexities and diversities associated with data and it</a:t>
            </a:r>
            <a:r>
              <a:rPr lang="en-US"/>
              <a:t>s management </a:t>
            </a:r>
            <a:r>
              <a:rPr lang="en-US" sz="1800" b="0" i="0" u="none" strike="noStrike" cap="none">
                <a:solidFill>
                  <a:schemeClr val="dk1"/>
                </a:solidFill>
                <a:latin typeface="Arial"/>
                <a:ea typeface="Arial"/>
                <a:cs typeface="Arial"/>
                <a:sym typeface="Arial"/>
              </a:rPr>
              <a:t>also increase.</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820" name="Shape 820"/>
          <p:cNvPicPr preferRelativeResize="0"/>
          <p:nvPr/>
        </p:nvPicPr>
        <p:blipFill>
          <a:blip r:embed="rId3">
            <a:alphaModFix/>
          </a:blip>
          <a:stretch>
            <a:fillRect/>
          </a:stretch>
        </p:blipFill>
        <p:spPr>
          <a:xfrm>
            <a:off x="5646300" y="1305000"/>
            <a:ext cx="6407276" cy="3950050"/>
          </a:xfrm>
          <a:prstGeom prst="rect">
            <a:avLst/>
          </a:prstGeom>
          <a:noFill/>
          <a:ln>
            <a:noFill/>
          </a:ln>
        </p:spPr>
      </p:pic>
      <p:sp>
        <p:nvSpPr>
          <p:cNvPr id="821" name="Shape 821"/>
          <p:cNvSpPr txBox="1"/>
          <p:nvPr/>
        </p:nvSpPr>
        <p:spPr>
          <a:xfrm>
            <a:off x="6395300" y="5205475"/>
            <a:ext cx="3305100" cy="29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i="1"/>
              <a:t>Source: Kleiner Perkins</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4.1 What has led to data explosion?</a:t>
            </a:r>
            <a:endParaRPr/>
          </a:p>
        </p:txBody>
      </p:sp>
      <p:sp>
        <p:nvSpPr>
          <p:cNvPr id="828" name="Shape 82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29" name="Shape 829"/>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Key drivers of data explosion</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Increase in storage capacities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Increase in data processing abilities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Emerging data formats and data availability</a:t>
            </a:r>
            <a:endParaRPr/>
          </a:p>
        </p:txBody>
      </p:sp>
      <p:grpSp>
        <p:nvGrpSpPr>
          <p:cNvPr id="830" name="Shape 830"/>
          <p:cNvGrpSpPr/>
          <p:nvPr/>
        </p:nvGrpSpPr>
        <p:grpSpPr>
          <a:xfrm>
            <a:off x="6150769" y="476749"/>
            <a:ext cx="5732400" cy="5694600"/>
            <a:chOff x="6303169" y="152400"/>
            <a:chExt cx="5732400" cy="5694600"/>
          </a:xfrm>
        </p:grpSpPr>
        <p:sp>
          <p:nvSpPr>
            <p:cNvPr id="831" name="Shape 831"/>
            <p:cNvSpPr/>
            <p:nvPr/>
          </p:nvSpPr>
          <p:spPr>
            <a:xfrm>
              <a:off x="6303169" y="152400"/>
              <a:ext cx="5732400" cy="5694600"/>
            </a:xfrm>
            <a:prstGeom prst="ellipse">
              <a:avLst/>
            </a:prstGeom>
            <a:gradFill>
              <a:gsLst>
                <a:gs pos="0">
                  <a:srgbClr val="8AE9B3"/>
                </a:gs>
                <a:gs pos="50000">
                  <a:srgbClr val="B8F0CE"/>
                </a:gs>
                <a:gs pos="100000">
                  <a:srgbClr val="DDF6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2" name="Shape 832"/>
            <p:cNvSpPr/>
            <p:nvPr/>
          </p:nvSpPr>
          <p:spPr>
            <a:xfrm>
              <a:off x="6696869" y="833317"/>
              <a:ext cx="4988700" cy="4985100"/>
            </a:xfrm>
            <a:prstGeom prst="donut">
              <a:avLst>
                <a:gd name="adj" fmla="val 22623"/>
              </a:avLst>
            </a:pr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833" name="Shape 833"/>
            <p:cNvPicPr preferRelativeResize="0"/>
            <p:nvPr/>
          </p:nvPicPr>
          <p:blipFill rotWithShape="1">
            <a:blip r:embed="rId3">
              <a:alphaModFix/>
            </a:blip>
            <a:srcRect l="3283" t="3162" r="78974" b="79443"/>
            <a:stretch/>
          </p:blipFill>
          <p:spPr>
            <a:xfrm>
              <a:off x="7941603" y="1348222"/>
              <a:ext cx="740230" cy="725715"/>
            </a:xfrm>
            <a:prstGeom prst="rect">
              <a:avLst/>
            </a:prstGeom>
            <a:noFill/>
            <a:ln>
              <a:noFill/>
            </a:ln>
          </p:spPr>
        </p:pic>
        <p:pic>
          <p:nvPicPr>
            <p:cNvPr id="834" name="Shape 834"/>
            <p:cNvPicPr preferRelativeResize="0"/>
            <p:nvPr/>
          </p:nvPicPr>
          <p:blipFill rotWithShape="1">
            <a:blip r:embed="rId3">
              <a:alphaModFix/>
            </a:blip>
            <a:srcRect l="21373" t="3858" r="60883" b="78747"/>
            <a:stretch/>
          </p:blipFill>
          <p:spPr>
            <a:xfrm>
              <a:off x="8913397" y="1113393"/>
              <a:ext cx="740230" cy="725715"/>
            </a:xfrm>
            <a:prstGeom prst="rect">
              <a:avLst/>
            </a:prstGeom>
            <a:noFill/>
            <a:ln>
              <a:noFill/>
            </a:ln>
          </p:spPr>
        </p:pic>
        <p:pic>
          <p:nvPicPr>
            <p:cNvPr id="835" name="Shape 835"/>
            <p:cNvPicPr preferRelativeResize="0"/>
            <p:nvPr/>
          </p:nvPicPr>
          <p:blipFill rotWithShape="1">
            <a:blip r:embed="rId3">
              <a:alphaModFix/>
            </a:blip>
            <a:srcRect l="40509" t="3858" r="41748" b="78747"/>
            <a:stretch/>
          </p:blipFill>
          <p:spPr>
            <a:xfrm>
              <a:off x="9897887" y="1427320"/>
              <a:ext cx="740230" cy="725715"/>
            </a:xfrm>
            <a:prstGeom prst="rect">
              <a:avLst/>
            </a:prstGeom>
            <a:noFill/>
            <a:ln>
              <a:noFill/>
            </a:ln>
          </p:spPr>
        </p:pic>
        <p:pic>
          <p:nvPicPr>
            <p:cNvPr id="836" name="Shape 836"/>
            <p:cNvPicPr preferRelativeResize="0"/>
            <p:nvPr/>
          </p:nvPicPr>
          <p:blipFill rotWithShape="1">
            <a:blip r:embed="rId3">
              <a:alphaModFix/>
            </a:blip>
            <a:srcRect l="59991" t="3162" r="22266" b="79443"/>
            <a:stretch/>
          </p:blipFill>
          <p:spPr>
            <a:xfrm>
              <a:off x="10564384" y="2275360"/>
              <a:ext cx="740230" cy="725715"/>
            </a:xfrm>
            <a:prstGeom prst="rect">
              <a:avLst/>
            </a:prstGeom>
            <a:noFill/>
            <a:ln>
              <a:noFill/>
            </a:ln>
          </p:spPr>
        </p:pic>
        <p:pic>
          <p:nvPicPr>
            <p:cNvPr id="837" name="Shape 837"/>
            <p:cNvPicPr preferRelativeResize="0"/>
            <p:nvPr/>
          </p:nvPicPr>
          <p:blipFill rotWithShape="1">
            <a:blip r:embed="rId3">
              <a:alphaModFix/>
            </a:blip>
            <a:srcRect l="21373" t="22297" r="60883" b="60308"/>
            <a:stretch/>
          </p:blipFill>
          <p:spPr>
            <a:xfrm>
              <a:off x="7128807" y="2139985"/>
              <a:ext cx="740230" cy="725715"/>
            </a:xfrm>
            <a:prstGeom prst="rect">
              <a:avLst/>
            </a:prstGeom>
            <a:noFill/>
            <a:ln>
              <a:noFill/>
            </a:ln>
          </p:spPr>
        </p:pic>
        <p:pic>
          <p:nvPicPr>
            <p:cNvPr id="838" name="Shape 838"/>
            <p:cNvPicPr preferRelativeResize="0"/>
            <p:nvPr/>
          </p:nvPicPr>
          <p:blipFill rotWithShape="1">
            <a:blip r:embed="rId3">
              <a:alphaModFix/>
            </a:blip>
            <a:srcRect l="40509" t="22297" r="41748" b="60308"/>
            <a:stretch/>
          </p:blipFill>
          <p:spPr>
            <a:xfrm>
              <a:off x="6935814" y="3217628"/>
              <a:ext cx="740230" cy="725715"/>
            </a:xfrm>
            <a:prstGeom prst="rect">
              <a:avLst/>
            </a:prstGeom>
            <a:noFill/>
            <a:ln>
              <a:noFill/>
            </a:ln>
          </p:spPr>
        </p:pic>
        <p:pic>
          <p:nvPicPr>
            <p:cNvPr id="839" name="Shape 839"/>
            <p:cNvPicPr preferRelativeResize="0"/>
            <p:nvPr/>
          </p:nvPicPr>
          <p:blipFill rotWithShape="1">
            <a:blip r:embed="rId3">
              <a:alphaModFix/>
            </a:blip>
            <a:srcRect l="2935" t="21949" r="79322" b="60656"/>
            <a:stretch/>
          </p:blipFill>
          <p:spPr>
            <a:xfrm>
              <a:off x="10676273" y="3321116"/>
              <a:ext cx="740230" cy="725715"/>
            </a:xfrm>
            <a:prstGeom prst="rect">
              <a:avLst/>
            </a:prstGeom>
            <a:noFill/>
            <a:ln>
              <a:noFill/>
            </a:ln>
          </p:spPr>
        </p:pic>
        <p:pic>
          <p:nvPicPr>
            <p:cNvPr id="840" name="Shape 840"/>
            <p:cNvPicPr preferRelativeResize="0"/>
            <p:nvPr/>
          </p:nvPicPr>
          <p:blipFill rotWithShape="1">
            <a:blip r:embed="rId3">
              <a:alphaModFix/>
            </a:blip>
            <a:srcRect l="41204" t="41779" r="41052" b="40826"/>
            <a:stretch/>
          </p:blipFill>
          <p:spPr>
            <a:xfrm>
              <a:off x="7367542" y="4226718"/>
              <a:ext cx="740230" cy="725715"/>
            </a:xfrm>
            <a:prstGeom prst="rect">
              <a:avLst/>
            </a:prstGeom>
            <a:noFill/>
            <a:ln>
              <a:noFill/>
            </a:ln>
          </p:spPr>
        </p:pic>
        <p:pic>
          <p:nvPicPr>
            <p:cNvPr id="841" name="Shape 841"/>
            <p:cNvPicPr preferRelativeResize="0"/>
            <p:nvPr/>
          </p:nvPicPr>
          <p:blipFill rotWithShape="1">
            <a:blip r:embed="rId3">
              <a:alphaModFix/>
            </a:blip>
            <a:srcRect l="78778" t="22993" r="3479" b="59612"/>
            <a:stretch/>
          </p:blipFill>
          <p:spPr>
            <a:xfrm>
              <a:off x="8245552" y="4821225"/>
              <a:ext cx="740230" cy="725715"/>
            </a:xfrm>
            <a:prstGeom prst="rect">
              <a:avLst/>
            </a:prstGeom>
            <a:noFill/>
            <a:ln>
              <a:noFill/>
            </a:ln>
          </p:spPr>
        </p:pic>
        <p:pic>
          <p:nvPicPr>
            <p:cNvPr id="842" name="Shape 842"/>
            <p:cNvPicPr preferRelativeResize="0"/>
            <p:nvPr/>
          </p:nvPicPr>
          <p:blipFill rotWithShape="1">
            <a:blip r:embed="rId3">
              <a:alphaModFix/>
            </a:blip>
            <a:srcRect l="21722" t="80744" r="60535" b="1860"/>
            <a:stretch/>
          </p:blipFill>
          <p:spPr>
            <a:xfrm>
              <a:off x="9271491" y="4820605"/>
              <a:ext cx="740230" cy="725715"/>
            </a:xfrm>
            <a:prstGeom prst="rect">
              <a:avLst/>
            </a:prstGeom>
            <a:noFill/>
            <a:ln>
              <a:noFill/>
            </a:ln>
          </p:spPr>
        </p:pic>
        <p:pic>
          <p:nvPicPr>
            <p:cNvPr id="843" name="Shape 843"/>
            <p:cNvPicPr preferRelativeResize="0"/>
            <p:nvPr/>
          </p:nvPicPr>
          <p:blipFill rotWithShape="1">
            <a:blip r:embed="rId3">
              <a:alphaModFix/>
            </a:blip>
            <a:srcRect l="2936" t="80396" r="79321" b="2209"/>
            <a:stretch/>
          </p:blipFill>
          <p:spPr>
            <a:xfrm>
              <a:off x="10207151" y="4301029"/>
              <a:ext cx="740230" cy="725715"/>
            </a:xfrm>
            <a:prstGeom prst="rect">
              <a:avLst/>
            </a:prstGeom>
            <a:noFill/>
            <a:ln>
              <a:noFill/>
            </a:ln>
          </p:spPr>
        </p:pic>
        <p:sp>
          <p:nvSpPr>
            <p:cNvPr id="844" name="Shape 844"/>
            <p:cNvSpPr/>
            <p:nvPr/>
          </p:nvSpPr>
          <p:spPr>
            <a:xfrm>
              <a:off x="8625114" y="943429"/>
              <a:ext cx="1654629" cy="4644571"/>
            </a:xfrm>
            <a:custGeom>
              <a:avLst/>
              <a:gdLst/>
              <a:ahLst/>
              <a:cxnLst/>
              <a:rect l="0" t="0" r="0" b="0"/>
              <a:pathLst>
                <a:path w="1654629" h="4644571" extrusionOk="0">
                  <a:moveTo>
                    <a:pt x="0" y="0"/>
                  </a:moveTo>
                  <a:lnTo>
                    <a:pt x="1654629" y="4644571"/>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5" name="Shape 845"/>
            <p:cNvSpPr/>
            <p:nvPr/>
          </p:nvSpPr>
          <p:spPr>
            <a:xfrm>
              <a:off x="7864929" y="1032329"/>
              <a:ext cx="2162628" cy="4441371"/>
            </a:xfrm>
            <a:custGeom>
              <a:avLst/>
              <a:gdLst/>
              <a:ahLst/>
              <a:cxnLst/>
              <a:rect l="0" t="0" r="0" b="0"/>
              <a:pathLst>
                <a:path w="2162628" h="4441371" extrusionOk="0">
                  <a:moveTo>
                    <a:pt x="2162628" y="0"/>
                  </a:moveTo>
                  <a:lnTo>
                    <a:pt x="0" y="4441371"/>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6" name="Shape 846"/>
            <p:cNvSpPr/>
            <p:nvPr/>
          </p:nvSpPr>
          <p:spPr>
            <a:xfrm>
              <a:off x="7409542" y="1611086"/>
              <a:ext cx="3918857" cy="2975428"/>
            </a:xfrm>
            <a:custGeom>
              <a:avLst/>
              <a:gdLst/>
              <a:ahLst/>
              <a:cxnLst/>
              <a:rect l="0" t="0" r="0" b="0"/>
              <a:pathLst>
                <a:path w="3918857" h="2975428" extrusionOk="0">
                  <a:moveTo>
                    <a:pt x="0" y="0"/>
                  </a:moveTo>
                  <a:lnTo>
                    <a:pt x="3918857" y="2975428"/>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7" name="Shape 847"/>
            <p:cNvSpPr/>
            <p:nvPr/>
          </p:nvSpPr>
          <p:spPr>
            <a:xfrm>
              <a:off x="6952343" y="1857829"/>
              <a:ext cx="4165600" cy="2569028"/>
            </a:xfrm>
            <a:custGeom>
              <a:avLst/>
              <a:gdLst/>
              <a:ahLst/>
              <a:cxnLst/>
              <a:rect l="0" t="0" r="0" b="0"/>
              <a:pathLst>
                <a:path w="4165600" h="2569028" extrusionOk="0">
                  <a:moveTo>
                    <a:pt x="4165600" y="0"/>
                  </a:moveTo>
                  <a:lnTo>
                    <a:pt x="0" y="2569028"/>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8" name="Shape 848"/>
            <p:cNvSpPr/>
            <p:nvPr/>
          </p:nvSpPr>
          <p:spPr>
            <a:xfrm>
              <a:off x="6720114" y="3106057"/>
              <a:ext cx="4920343" cy="14514"/>
            </a:xfrm>
            <a:custGeom>
              <a:avLst/>
              <a:gdLst/>
              <a:ahLst/>
              <a:cxnLst/>
              <a:rect l="0" t="0" r="0" b="0"/>
              <a:pathLst>
                <a:path w="4920343" h="14514" extrusionOk="0">
                  <a:moveTo>
                    <a:pt x="4920343" y="0"/>
                  </a:moveTo>
                  <a:lnTo>
                    <a:pt x="0" y="14514"/>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9" name="Shape 849"/>
            <p:cNvSpPr/>
            <p:nvPr/>
          </p:nvSpPr>
          <p:spPr>
            <a:xfrm>
              <a:off x="9169400" y="4394200"/>
              <a:ext cx="0" cy="1409700"/>
            </a:xfrm>
            <a:custGeom>
              <a:avLst/>
              <a:gdLst/>
              <a:ahLst/>
              <a:cxnLst/>
              <a:rect l="0" t="0" r="0" b="0"/>
              <a:pathLst>
                <a:path w="120000" h="1409700" extrusionOk="0">
                  <a:moveTo>
                    <a:pt x="0" y="0"/>
                  </a:moveTo>
                  <a:lnTo>
                    <a:pt x="0" y="1409700"/>
                  </a:lnTo>
                </a:path>
              </a:pathLst>
            </a:custGeom>
            <a:solidFill>
              <a:schemeClr val="lt1"/>
            </a:solidFill>
            <a:ln w="9525" cap="flat" cmpd="sng">
              <a:solidFill>
                <a:schemeClr val="dk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850" name="Shape 850"/>
            <p:cNvPicPr preferRelativeResize="0"/>
            <p:nvPr/>
          </p:nvPicPr>
          <p:blipFill rotWithShape="1">
            <a:blip r:embed="rId4">
              <a:alphaModFix/>
            </a:blip>
            <a:srcRect/>
            <a:stretch/>
          </p:blipFill>
          <p:spPr>
            <a:xfrm>
              <a:off x="7809074" y="2001433"/>
              <a:ext cx="2747856" cy="274785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4.2 Increase in Storage Capacities</a:t>
            </a:r>
            <a:endParaRPr sz="2800" b="1" i="0" u="none" strike="noStrike" cap="none">
              <a:solidFill>
                <a:schemeClr val="dk2"/>
              </a:solidFill>
              <a:latin typeface="Arial"/>
              <a:ea typeface="Arial"/>
              <a:cs typeface="Arial"/>
              <a:sym typeface="Arial"/>
            </a:endParaRPr>
          </a:p>
        </p:txBody>
      </p:sp>
      <p:sp>
        <p:nvSpPr>
          <p:cNvPr id="857" name="Shape 857"/>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58" name="Shape 858"/>
          <p:cNvSpPr txBox="1">
            <a:spLocks noGrp="1"/>
          </p:cNvSpPr>
          <p:nvPr>
            <p:ph type="body" idx="2"/>
          </p:nvPr>
        </p:nvSpPr>
        <p:spPr>
          <a:xfrm>
            <a:off x="514350" y="1304995"/>
            <a:ext cx="11010900"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Enterprises are procuring high-performance computing infrastructures in data centers. </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Virtualized data centers, migration of assets to cloud.</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Organizations making use of object storage for structured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Growth triggered by Artificial Intelligence (AI), analytics and Internet of Things (IoT). </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59" name="Shape 859"/>
          <p:cNvGrpSpPr/>
          <p:nvPr/>
        </p:nvGrpSpPr>
        <p:grpSpPr>
          <a:xfrm>
            <a:off x="669995" y="3136490"/>
            <a:ext cx="9142598" cy="3448460"/>
            <a:chOff x="1899030" y="3546409"/>
            <a:chExt cx="7259246" cy="2738086"/>
          </a:xfrm>
        </p:grpSpPr>
        <p:pic>
          <p:nvPicPr>
            <p:cNvPr id="860" name="Shape 860"/>
            <p:cNvPicPr preferRelativeResize="0"/>
            <p:nvPr/>
          </p:nvPicPr>
          <p:blipFill rotWithShape="1">
            <a:blip r:embed="rId3">
              <a:alphaModFix/>
            </a:blip>
            <a:srcRect r="5611" b="15770"/>
            <a:stretch/>
          </p:blipFill>
          <p:spPr>
            <a:xfrm>
              <a:off x="1899030" y="3766072"/>
              <a:ext cx="7259246" cy="2518423"/>
            </a:xfrm>
            <a:prstGeom prst="rect">
              <a:avLst/>
            </a:prstGeom>
            <a:noFill/>
            <a:ln>
              <a:noFill/>
            </a:ln>
          </p:spPr>
        </p:pic>
        <p:sp>
          <p:nvSpPr>
            <p:cNvPr id="861" name="Shape 861"/>
            <p:cNvSpPr/>
            <p:nvPr/>
          </p:nvSpPr>
          <p:spPr>
            <a:xfrm>
              <a:off x="4513006" y="4055628"/>
              <a:ext cx="870155" cy="59172"/>
            </a:xfrm>
            <a:custGeom>
              <a:avLst/>
              <a:gdLst/>
              <a:ahLst/>
              <a:cxnLst/>
              <a:rect l="0" t="0" r="0" b="0"/>
              <a:pathLst>
                <a:path w="870155" h="59172" extrusionOk="0">
                  <a:moveTo>
                    <a:pt x="870155" y="59172"/>
                  </a:moveTo>
                  <a:cubicBezTo>
                    <a:pt x="691945" y="30904"/>
                    <a:pt x="513736" y="2636"/>
                    <a:pt x="368710" y="178"/>
                  </a:cubicBezTo>
                  <a:cubicBezTo>
                    <a:pt x="223684" y="-2280"/>
                    <a:pt x="111842" y="21072"/>
                    <a:pt x="0" y="44424"/>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2" name="Shape 862"/>
            <p:cNvSpPr/>
            <p:nvPr/>
          </p:nvSpPr>
          <p:spPr>
            <a:xfrm>
              <a:off x="3303639" y="4260383"/>
              <a:ext cx="2153264" cy="370611"/>
            </a:xfrm>
            <a:custGeom>
              <a:avLst/>
              <a:gdLst/>
              <a:ahLst/>
              <a:cxnLst/>
              <a:rect l="0" t="0" r="0" b="0"/>
              <a:pathLst>
                <a:path w="2153264" h="370611" extrusionOk="0">
                  <a:moveTo>
                    <a:pt x="0" y="370611"/>
                  </a:moveTo>
                  <a:cubicBezTo>
                    <a:pt x="388374" y="216981"/>
                    <a:pt x="776749" y="63352"/>
                    <a:pt x="1135626" y="16649"/>
                  </a:cubicBezTo>
                  <a:cubicBezTo>
                    <a:pt x="1494503" y="-30054"/>
                    <a:pt x="1823883" y="30168"/>
                    <a:pt x="2153264" y="90391"/>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3" name="Shape 863"/>
            <p:cNvSpPr/>
            <p:nvPr/>
          </p:nvSpPr>
          <p:spPr>
            <a:xfrm>
              <a:off x="4380271" y="4586748"/>
              <a:ext cx="1091381" cy="206478"/>
            </a:xfrm>
            <a:custGeom>
              <a:avLst/>
              <a:gdLst/>
              <a:ahLst/>
              <a:cxnLst/>
              <a:rect l="0" t="0" r="0" b="0"/>
              <a:pathLst>
                <a:path w="1091381" h="206478" extrusionOk="0">
                  <a:moveTo>
                    <a:pt x="0" y="206478"/>
                  </a:moveTo>
                  <a:cubicBezTo>
                    <a:pt x="189271" y="135194"/>
                    <a:pt x="378542" y="63910"/>
                    <a:pt x="560439" y="29497"/>
                  </a:cubicBezTo>
                  <a:cubicBezTo>
                    <a:pt x="742336" y="-4916"/>
                    <a:pt x="1012723" y="145026"/>
                    <a:pt x="1091381"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4" name="Shape 864"/>
            <p:cNvSpPr/>
            <p:nvPr/>
          </p:nvSpPr>
          <p:spPr>
            <a:xfrm>
              <a:off x="3819832" y="4645742"/>
              <a:ext cx="1814052" cy="914400"/>
            </a:xfrm>
            <a:custGeom>
              <a:avLst/>
              <a:gdLst/>
              <a:ahLst/>
              <a:cxnLst/>
              <a:rect l="0" t="0" r="0" b="0"/>
              <a:pathLst>
                <a:path w="1814052" h="914400" extrusionOk="0">
                  <a:moveTo>
                    <a:pt x="0" y="914400"/>
                  </a:moveTo>
                  <a:cubicBezTo>
                    <a:pt x="365022" y="820993"/>
                    <a:pt x="730045" y="727587"/>
                    <a:pt x="1032387" y="575187"/>
                  </a:cubicBezTo>
                  <a:cubicBezTo>
                    <a:pt x="1334729" y="422787"/>
                    <a:pt x="1574390" y="211393"/>
                    <a:pt x="1814052"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 name="Shape 865"/>
            <p:cNvSpPr/>
            <p:nvPr/>
          </p:nvSpPr>
          <p:spPr>
            <a:xfrm>
              <a:off x="4970206" y="4704735"/>
              <a:ext cx="872632" cy="796413"/>
            </a:xfrm>
            <a:custGeom>
              <a:avLst/>
              <a:gdLst/>
              <a:ahLst/>
              <a:cxnLst/>
              <a:rect l="0" t="0" r="0" b="0"/>
              <a:pathLst>
                <a:path w="872632" h="796413" extrusionOk="0">
                  <a:moveTo>
                    <a:pt x="0" y="796413"/>
                  </a:moveTo>
                  <a:cubicBezTo>
                    <a:pt x="296197" y="678426"/>
                    <a:pt x="592394" y="560439"/>
                    <a:pt x="737420" y="427704"/>
                  </a:cubicBezTo>
                  <a:cubicBezTo>
                    <a:pt x="882446" y="294969"/>
                    <a:pt x="876300" y="147484"/>
                    <a:pt x="870155"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Shape 866"/>
            <p:cNvSpPr/>
            <p:nvPr/>
          </p:nvSpPr>
          <p:spPr>
            <a:xfrm>
              <a:off x="6386052" y="4273703"/>
              <a:ext cx="855406" cy="150813"/>
            </a:xfrm>
            <a:custGeom>
              <a:avLst/>
              <a:gdLst/>
              <a:ahLst/>
              <a:cxnLst/>
              <a:rect l="0" t="0" r="0" b="0"/>
              <a:pathLst>
                <a:path w="855406" h="150813" extrusionOk="0">
                  <a:moveTo>
                    <a:pt x="0" y="150813"/>
                  </a:moveTo>
                  <a:cubicBezTo>
                    <a:pt x="127819" y="84445"/>
                    <a:pt x="255639" y="18077"/>
                    <a:pt x="398206" y="3329"/>
                  </a:cubicBezTo>
                  <a:cubicBezTo>
                    <a:pt x="540773" y="-11419"/>
                    <a:pt x="698089" y="25452"/>
                    <a:pt x="855406" y="62323"/>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7" name="Shape 867"/>
            <p:cNvSpPr/>
            <p:nvPr/>
          </p:nvSpPr>
          <p:spPr>
            <a:xfrm>
              <a:off x="6400800" y="4586748"/>
              <a:ext cx="1371600" cy="73742"/>
            </a:xfrm>
            <a:custGeom>
              <a:avLst/>
              <a:gdLst/>
              <a:ahLst/>
              <a:cxnLst/>
              <a:rect l="0" t="0" r="0" b="0"/>
              <a:pathLst>
                <a:path w="1371600" h="73742" extrusionOk="0">
                  <a:moveTo>
                    <a:pt x="0" y="0"/>
                  </a:moveTo>
                  <a:lnTo>
                    <a:pt x="663677" y="29497"/>
                  </a:lnTo>
                  <a:lnTo>
                    <a:pt x="1371600" y="73742"/>
                  </a:ln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8" name="Shape 868"/>
            <p:cNvSpPr/>
            <p:nvPr/>
          </p:nvSpPr>
          <p:spPr>
            <a:xfrm>
              <a:off x="6238568" y="4734232"/>
              <a:ext cx="2462980" cy="648929"/>
            </a:xfrm>
            <a:custGeom>
              <a:avLst/>
              <a:gdLst/>
              <a:ahLst/>
              <a:cxnLst/>
              <a:rect l="0" t="0" r="0" b="0"/>
              <a:pathLst>
                <a:path w="2462980" h="648929" extrusionOk="0">
                  <a:moveTo>
                    <a:pt x="0" y="0"/>
                  </a:moveTo>
                  <a:cubicBezTo>
                    <a:pt x="502674" y="34413"/>
                    <a:pt x="1005348" y="68826"/>
                    <a:pt x="1415845" y="176981"/>
                  </a:cubicBezTo>
                  <a:cubicBezTo>
                    <a:pt x="1826342" y="285136"/>
                    <a:pt x="2144661" y="467032"/>
                    <a:pt x="2462980" y="648929"/>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9" name="Shape 869"/>
            <p:cNvSpPr/>
            <p:nvPr/>
          </p:nvSpPr>
          <p:spPr>
            <a:xfrm>
              <a:off x="6282813" y="4616245"/>
              <a:ext cx="1427774" cy="654418"/>
            </a:xfrm>
            <a:custGeom>
              <a:avLst/>
              <a:gdLst/>
              <a:ahLst/>
              <a:cxnLst/>
              <a:rect l="0" t="0" r="0" b="0"/>
              <a:pathLst>
                <a:path w="722671" h="501445" extrusionOk="0">
                  <a:moveTo>
                    <a:pt x="0" y="0"/>
                  </a:moveTo>
                  <a:cubicBezTo>
                    <a:pt x="153629" y="142568"/>
                    <a:pt x="307258" y="285136"/>
                    <a:pt x="427703" y="368710"/>
                  </a:cubicBezTo>
                  <a:cubicBezTo>
                    <a:pt x="548148" y="452284"/>
                    <a:pt x="635409" y="476864"/>
                    <a:pt x="722671" y="501445"/>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0" name="Shape 870"/>
            <p:cNvSpPr/>
            <p:nvPr/>
          </p:nvSpPr>
          <p:spPr>
            <a:xfrm>
              <a:off x="5899355" y="4704735"/>
              <a:ext cx="148147" cy="1135626"/>
            </a:xfrm>
            <a:custGeom>
              <a:avLst/>
              <a:gdLst/>
              <a:ahLst/>
              <a:cxnLst/>
              <a:rect l="0" t="0" r="0" b="0"/>
              <a:pathLst>
                <a:path w="148147" h="1135626" extrusionOk="0">
                  <a:moveTo>
                    <a:pt x="44245" y="0"/>
                  </a:moveTo>
                  <a:cubicBezTo>
                    <a:pt x="99551" y="281448"/>
                    <a:pt x="154858" y="562897"/>
                    <a:pt x="147484" y="752168"/>
                  </a:cubicBezTo>
                  <a:cubicBezTo>
                    <a:pt x="140110" y="941439"/>
                    <a:pt x="70055" y="1038532"/>
                    <a:pt x="0" y="1135626"/>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Shape 871"/>
            <p:cNvSpPr/>
            <p:nvPr/>
          </p:nvSpPr>
          <p:spPr>
            <a:xfrm>
              <a:off x="6120581" y="4645742"/>
              <a:ext cx="972855" cy="1194619"/>
            </a:xfrm>
            <a:custGeom>
              <a:avLst/>
              <a:gdLst/>
              <a:ahLst/>
              <a:cxnLst/>
              <a:rect l="0" t="0" r="0" b="0"/>
              <a:pathLst>
                <a:path w="972855" h="1194619" extrusionOk="0">
                  <a:moveTo>
                    <a:pt x="0" y="0"/>
                  </a:moveTo>
                  <a:cubicBezTo>
                    <a:pt x="340442" y="195416"/>
                    <a:pt x="680884" y="390832"/>
                    <a:pt x="840658" y="589935"/>
                  </a:cubicBezTo>
                  <a:cubicBezTo>
                    <a:pt x="1000432" y="789038"/>
                    <a:pt x="979538" y="991828"/>
                    <a:pt x="958645" y="1194619"/>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2" name="Shape 872"/>
            <p:cNvSpPr/>
            <p:nvPr/>
          </p:nvSpPr>
          <p:spPr>
            <a:xfrm>
              <a:off x="6046839" y="4734232"/>
              <a:ext cx="221226" cy="471949"/>
            </a:xfrm>
            <a:custGeom>
              <a:avLst/>
              <a:gdLst/>
              <a:ahLst/>
              <a:cxnLst/>
              <a:rect l="0" t="0" r="0" b="0"/>
              <a:pathLst>
                <a:path w="221226" h="471949" extrusionOk="0">
                  <a:moveTo>
                    <a:pt x="0" y="0"/>
                  </a:moveTo>
                  <a:lnTo>
                    <a:pt x="221226" y="471949"/>
                  </a:ln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3" name="Shape 873"/>
            <p:cNvSpPr/>
            <p:nvPr/>
          </p:nvSpPr>
          <p:spPr>
            <a:xfrm>
              <a:off x="3181292" y="4449291"/>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4" name="Shape 874"/>
            <p:cNvSpPr/>
            <p:nvPr/>
          </p:nvSpPr>
          <p:spPr>
            <a:xfrm>
              <a:off x="7585114" y="4512462"/>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5" name="Shape 875"/>
            <p:cNvSpPr/>
            <p:nvPr/>
          </p:nvSpPr>
          <p:spPr>
            <a:xfrm>
              <a:off x="7147066" y="4256441"/>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6" name="Shape 876"/>
            <p:cNvSpPr/>
            <p:nvPr/>
          </p:nvSpPr>
          <p:spPr>
            <a:xfrm>
              <a:off x="6198349" y="5117902"/>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7" name="Shape 877"/>
            <p:cNvSpPr/>
            <p:nvPr/>
          </p:nvSpPr>
          <p:spPr>
            <a:xfrm>
              <a:off x="4903184" y="5422784"/>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8" name="Shape 878"/>
            <p:cNvSpPr/>
            <p:nvPr/>
          </p:nvSpPr>
          <p:spPr>
            <a:xfrm>
              <a:off x="4222479" y="4614062"/>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9" name="Shape 879"/>
            <p:cNvSpPr/>
            <p:nvPr/>
          </p:nvSpPr>
          <p:spPr>
            <a:xfrm>
              <a:off x="3729055" y="5422784"/>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0" name="Shape 880"/>
            <p:cNvSpPr/>
            <p:nvPr/>
          </p:nvSpPr>
          <p:spPr>
            <a:xfrm>
              <a:off x="6879413" y="5639816"/>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1" name="Shape 881"/>
            <p:cNvSpPr/>
            <p:nvPr/>
          </p:nvSpPr>
          <p:spPr>
            <a:xfrm>
              <a:off x="5846640" y="5727583"/>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Shape 882"/>
            <p:cNvSpPr/>
            <p:nvPr/>
          </p:nvSpPr>
          <p:spPr>
            <a:xfrm>
              <a:off x="4462647" y="4030283"/>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3" name="Shape 883"/>
            <p:cNvSpPr/>
            <p:nvPr/>
          </p:nvSpPr>
          <p:spPr>
            <a:xfrm>
              <a:off x="7565830" y="5166414"/>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4" name="Shape 884"/>
            <p:cNvSpPr/>
            <p:nvPr/>
          </p:nvSpPr>
          <p:spPr>
            <a:xfrm>
              <a:off x="8577829" y="5298159"/>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85" name="Shape 885"/>
            <p:cNvGrpSpPr/>
            <p:nvPr/>
          </p:nvGrpSpPr>
          <p:grpSpPr>
            <a:xfrm>
              <a:off x="5353841" y="3546409"/>
              <a:ext cx="1103086" cy="1270853"/>
              <a:chOff x="9275723" y="3822005"/>
              <a:chExt cx="1103086" cy="1270853"/>
            </a:xfrm>
          </p:grpSpPr>
          <p:sp>
            <p:nvSpPr>
              <p:cNvPr id="886" name="Shape 886"/>
              <p:cNvSpPr/>
              <p:nvPr/>
            </p:nvSpPr>
            <p:spPr>
              <a:xfrm>
                <a:off x="9275723" y="4686458"/>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7" name="Shape 887"/>
              <p:cNvSpPr/>
              <p:nvPr/>
            </p:nvSpPr>
            <p:spPr>
              <a:xfrm>
                <a:off x="9275723" y="4393469"/>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8" name="Shape 888"/>
              <p:cNvSpPr/>
              <p:nvPr/>
            </p:nvSpPr>
            <p:spPr>
              <a:xfrm>
                <a:off x="9275723" y="4100480"/>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Shape 889"/>
              <p:cNvSpPr/>
              <p:nvPr/>
            </p:nvSpPr>
            <p:spPr>
              <a:xfrm>
                <a:off x="9275723" y="3822005"/>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4.3 Data Processing Abilities</a:t>
            </a:r>
            <a:endParaRPr/>
          </a:p>
        </p:txBody>
      </p:sp>
      <p:sp>
        <p:nvSpPr>
          <p:cNvPr id="896" name="Shape 89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97" name="Shape 897"/>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Supply and availability of data is one of the major reasons for the development of high-performance data processing devices.</a:t>
            </a:r>
            <a:endParaRPr/>
          </a:p>
          <a:p>
            <a:pPr marL="0" marR="0" lvl="0" indent="0" algn="l" rtl="0">
              <a:lnSpc>
                <a:spcPct val="90000"/>
              </a:lnSpc>
              <a:spcBef>
                <a:spcPts val="12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Development of high-efficiency computing devices to process huge volumes of data in seconds.</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98" name="Shape 898"/>
          <p:cNvGrpSpPr/>
          <p:nvPr/>
        </p:nvGrpSpPr>
        <p:grpSpPr>
          <a:xfrm>
            <a:off x="1352550" y="2476500"/>
            <a:ext cx="9466263" cy="4005764"/>
            <a:chOff x="1200150" y="2476500"/>
            <a:chExt cx="9466263" cy="4005764"/>
          </a:xfrm>
        </p:grpSpPr>
        <p:sp>
          <p:nvSpPr>
            <p:cNvPr id="899" name="Shape 899"/>
            <p:cNvSpPr/>
            <p:nvPr/>
          </p:nvSpPr>
          <p:spPr>
            <a:xfrm>
              <a:off x="1200150" y="2476500"/>
              <a:ext cx="9466263" cy="3848901"/>
            </a:xfrm>
            <a:prstGeom prst="roundRect">
              <a:avLst>
                <a:gd name="adj" fmla="val 5245"/>
              </a:avLst>
            </a:prstGeom>
            <a:noFill/>
            <a:ln w="19050" cap="flat" cmpd="sng">
              <a:solidFill>
                <a:srgbClr val="AEABA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00" name="Shape 900"/>
            <p:cNvGrpSpPr/>
            <p:nvPr/>
          </p:nvGrpSpPr>
          <p:grpSpPr>
            <a:xfrm>
              <a:off x="4037947" y="2683368"/>
              <a:ext cx="3798896" cy="3798896"/>
              <a:chOff x="4483497" y="2511417"/>
              <a:chExt cx="3139584" cy="3139584"/>
            </a:xfrm>
          </p:grpSpPr>
          <p:sp>
            <p:nvSpPr>
              <p:cNvPr id="901" name="Shape 901"/>
              <p:cNvSpPr/>
              <p:nvPr/>
            </p:nvSpPr>
            <p:spPr>
              <a:xfrm rot="1160065">
                <a:off x="4821774" y="2849694"/>
                <a:ext cx="2463030" cy="2463030"/>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3A3838"/>
              </a:solidFill>
              <a:ln w="38100" cap="flat" cmpd="sng">
                <a:solidFill>
                  <a:srgbClr val="3A383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902" name="Shape 902"/>
              <p:cNvSpPr/>
              <p:nvPr/>
            </p:nvSpPr>
            <p:spPr>
              <a:xfrm>
                <a:off x="5109255" y="3136431"/>
                <a:ext cx="1883632" cy="1883632"/>
              </a:xfrm>
              <a:prstGeom prst="donut">
                <a:avLst>
                  <a:gd name="adj" fmla="val 16342"/>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03" name="Shape 903"/>
              <p:cNvSpPr/>
              <p:nvPr/>
            </p:nvSpPr>
            <p:spPr>
              <a:xfrm>
                <a:off x="5431588" y="3453570"/>
                <a:ext cx="1228138" cy="1228138"/>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4" name="Shape 904"/>
              <p:cNvSpPr/>
              <p:nvPr/>
            </p:nvSpPr>
            <p:spPr>
              <a:xfrm>
                <a:off x="5374698" y="3820371"/>
                <a:ext cx="1378865" cy="4324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1" i="0" u="none" strike="noStrike" cap="none">
                    <a:solidFill>
                      <a:schemeClr val="dk2"/>
                    </a:solidFill>
                    <a:latin typeface="Arial"/>
                    <a:ea typeface="Arial"/>
                    <a:cs typeface="Arial"/>
                    <a:sym typeface="Arial"/>
                  </a:rPr>
                  <a:t>DATA </a:t>
                </a:r>
                <a:endParaRPr/>
              </a:p>
              <a:p>
                <a:pPr marL="0" marR="0" lvl="0" indent="0" algn="ctr" rtl="0">
                  <a:lnSpc>
                    <a:spcPct val="100000"/>
                  </a:lnSpc>
                  <a:spcBef>
                    <a:spcPts val="0"/>
                  </a:spcBef>
                  <a:spcAft>
                    <a:spcPts val="0"/>
                  </a:spcAft>
                  <a:buClr>
                    <a:schemeClr val="dk2"/>
                  </a:buClr>
                  <a:buSzPts val="1400"/>
                  <a:buFont typeface="Arial"/>
                  <a:buNone/>
                </a:pPr>
                <a:r>
                  <a:rPr lang="en-US" sz="1400" b="1" i="0" u="none" strike="noStrike" cap="none">
                    <a:solidFill>
                      <a:schemeClr val="dk2"/>
                    </a:solidFill>
                    <a:latin typeface="Arial"/>
                    <a:ea typeface="Arial"/>
                    <a:cs typeface="Arial"/>
                    <a:sym typeface="Arial"/>
                  </a:rPr>
                  <a:t>PROCESSING</a:t>
                </a:r>
                <a:endParaRPr/>
              </a:p>
            </p:txBody>
          </p:sp>
        </p:grpSp>
        <p:sp>
          <p:nvSpPr>
            <p:cNvPr id="905" name="Shape 905"/>
            <p:cNvSpPr/>
            <p:nvPr/>
          </p:nvSpPr>
          <p:spPr>
            <a:xfrm>
              <a:off x="2247900" y="3333750"/>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6" name="Shape 906"/>
            <p:cNvSpPr/>
            <p:nvPr/>
          </p:nvSpPr>
          <p:spPr>
            <a:xfrm>
              <a:off x="1863312" y="4077849"/>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Shape 907"/>
            <p:cNvSpPr/>
            <p:nvPr/>
          </p:nvSpPr>
          <p:spPr>
            <a:xfrm rot="10800000">
              <a:off x="7301151" y="4231437"/>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Shape 908"/>
            <p:cNvSpPr/>
            <p:nvPr/>
          </p:nvSpPr>
          <p:spPr>
            <a:xfrm>
              <a:off x="1863312" y="5279104"/>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9" name="Shape 909"/>
            <p:cNvSpPr/>
            <p:nvPr/>
          </p:nvSpPr>
          <p:spPr>
            <a:xfrm rot="10800000">
              <a:off x="7289275" y="5279104"/>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0" name="Shape 910"/>
            <p:cNvSpPr/>
            <p:nvPr/>
          </p:nvSpPr>
          <p:spPr>
            <a:xfrm flipH="1">
              <a:off x="6735566" y="3333750"/>
              <a:ext cx="2800350" cy="209550"/>
            </a:xfrm>
            <a:custGeom>
              <a:avLst/>
              <a:gdLst/>
              <a:ahLst/>
              <a:cxnLst/>
              <a:rect l="0" t="0" r="0" b="0"/>
              <a:pathLst>
                <a:path w="2800350" h="209550" extrusionOk="0">
                  <a:moveTo>
                    <a:pt x="2800350" y="209550"/>
                  </a:moveTo>
                  <a:lnTo>
                    <a:pt x="0" y="209550"/>
                  </a:lnTo>
                  <a:lnTo>
                    <a:pt x="0" y="0"/>
                  </a:lnTo>
                </a:path>
              </a:pathLst>
            </a:custGeom>
            <a:noFill/>
            <a:ln w="19050" cap="flat" cmpd="sng">
              <a:solidFill>
                <a:srgbClr val="AEABAB"/>
              </a:solidFill>
              <a:prstDash val="dash"/>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1" name="Shape 911"/>
            <p:cNvGrpSpPr/>
            <p:nvPr/>
          </p:nvGrpSpPr>
          <p:grpSpPr>
            <a:xfrm>
              <a:off x="1606723" y="2752146"/>
              <a:ext cx="1464301" cy="2967735"/>
              <a:chOff x="1503048" y="2849694"/>
              <a:chExt cx="1100151" cy="2452674"/>
            </a:xfrm>
          </p:grpSpPr>
          <p:sp>
            <p:nvSpPr>
              <p:cNvPr id="912" name="Shape 912"/>
              <p:cNvSpPr/>
              <p:nvPr/>
            </p:nvSpPr>
            <p:spPr>
              <a:xfrm>
                <a:off x="1503048" y="2849694"/>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Input 1</a:t>
                </a:r>
                <a:endParaRPr/>
              </a:p>
            </p:txBody>
          </p:sp>
          <p:sp>
            <p:nvSpPr>
              <p:cNvPr id="913" name="Shape 913"/>
              <p:cNvSpPr/>
              <p:nvPr/>
            </p:nvSpPr>
            <p:spPr>
              <a:xfrm>
                <a:off x="1503048" y="3824478"/>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Input 2</a:t>
                </a:r>
                <a:endParaRPr sz="1800" b="0" i="0" u="none" strike="noStrike" cap="none">
                  <a:solidFill>
                    <a:schemeClr val="dk1"/>
                  </a:solidFill>
                  <a:latin typeface="Arial"/>
                  <a:ea typeface="Arial"/>
                  <a:cs typeface="Arial"/>
                  <a:sym typeface="Arial"/>
                </a:endParaRPr>
              </a:p>
            </p:txBody>
          </p:sp>
          <p:sp>
            <p:nvSpPr>
              <p:cNvPr id="914" name="Shape 914"/>
              <p:cNvSpPr/>
              <p:nvPr/>
            </p:nvSpPr>
            <p:spPr>
              <a:xfrm>
                <a:off x="1503048" y="4799262"/>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Input 3</a:t>
                </a:r>
                <a:endParaRPr sz="1800" b="0" i="0" u="none" strike="noStrike" cap="none">
                  <a:solidFill>
                    <a:schemeClr val="dk1"/>
                  </a:solidFill>
                  <a:latin typeface="Arial"/>
                  <a:ea typeface="Arial"/>
                  <a:cs typeface="Arial"/>
                  <a:sym typeface="Arial"/>
                </a:endParaRPr>
              </a:p>
            </p:txBody>
          </p:sp>
        </p:grpSp>
        <p:grpSp>
          <p:nvGrpSpPr>
            <p:cNvPr id="915" name="Shape 915"/>
            <p:cNvGrpSpPr/>
            <p:nvPr/>
          </p:nvGrpSpPr>
          <p:grpSpPr>
            <a:xfrm>
              <a:off x="8803765" y="2752146"/>
              <a:ext cx="1464301" cy="2967735"/>
              <a:chOff x="8700091" y="2849694"/>
              <a:chExt cx="1100151" cy="2452674"/>
            </a:xfrm>
          </p:grpSpPr>
          <p:sp>
            <p:nvSpPr>
              <p:cNvPr id="916" name="Shape 916"/>
              <p:cNvSpPr/>
              <p:nvPr/>
            </p:nvSpPr>
            <p:spPr>
              <a:xfrm>
                <a:off x="8700091" y="2849694"/>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Output 1</a:t>
                </a:r>
                <a:endParaRPr sz="1800" b="0" i="0" u="none" strike="noStrike" cap="none">
                  <a:solidFill>
                    <a:schemeClr val="dk1"/>
                  </a:solidFill>
                  <a:latin typeface="Arial"/>
                  <a:ea typeface="Arial"/>
                  <a:cs typeface="Arial"/>
                  <a:sym typeface="Arial"/>
                </a:endParaRPr>
              </a:p>
            </p:txBody>
          </p:sp>
          <p:sp>
            <p:nvSpPr>
              <p:cNvPr id="917" name="Shape 917"/>
              <p:cNvSpPr/>
              <p:nvPr/>
            </p:nvSpPr>
            <p:spPr>
              <a:xfrm>
                <a:off x="8700091" y="3824478"/>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Output 2</a:t>
                </a:r>
                <a:endParaRPr sz="1800" b="0" i="0" u="none" strike="noStrike" cap="none">
                  <a:solidFill>
                    <a:schemeClr val="dk1"/>
                  </a:solidFill>
                  <a:latin typeface="Arial"/>
                  <a:ea typeface="Arial"/>
                  <a:cs typeface="Arial"/>
                  <a:sym typeface="Arial"/>
                </a:endParaRPr>
              </a:p>
            </p:txBody>
          </p:sp>
          <p:sp>
            <p:nvSpPr>
              <p:cNvPr id="918" name="Shape 918"/>
              <p:cNvSpPr/>
              <p:nvPr/>
            </p:nvSpPr>
            <p:spPr>
              <a:xfrm>
                <a:off x="8700091" y="4799262"/>
                <a:ext cx="1100151" cy="503106"/>
              </a:xfrm>
              <a:prstGeom prst="roundRect">
                <a:avLst>
                  <a:gd name="adj" fmla="val 16667"/>
                </a:avLst>
              </a:prstGeom>
              <a:solidFill>
                <a:schemeClr val="lt1"/>
              </a:solid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Output 3</a:t>
                </a:r>
                <a:endParaRPr sz="18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4.4 Emerging Data Formats and Data Availability</a:t>
            </a:r>
            <a:endParaRPr/>
          </a:p>
        </p:txBody>
      </p:sp>
      <p:sp>
        <p:nvSpPr>
          <p:cNvPr id="925" name="Shape 92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926" name="Shape 926"/>
          <p:cNvSpPr txBox="1">
            <a:spLocks noGrp="1"/>
          </p:cNvSpPr>
          <p:nvPr>
            <p:ph type="body" idx="2"/>
          </p:nvPr>
        </p:nvSpPr>
        <p:spPr>
          <a:xfrm>
            <a:off x="514350" y="1304995"/>
            <a:ext cx="5632450"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100000"/>
              </a:lnSpc>
              <a:spcBef>
                <a:spcPts val="0"/>
              </a:spcBef>
              <a:spcAft>
                <a:spcPts val="60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Data that is churned out on a daily basis has increased by leaps and bounds.</a:t>
            </a:r>
            <a:endParaRPr dirty="0"/>
          </a:p>
          <a:p>
            <a:pPr marL="285750" marR="0" lvl="1" indent="-285750" algn="l" rtl="0">
              <a:lnSpc>
                <a:spcPct val="100000"/>
              </a:lnSpc>
              <a:spcBef>
                <a:spcPts val="0"/>
              </a:spcBef>
              <a:spcAft>
                <a:spcPts val="60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There’s a prediction by market intelligence firm IDC that around 160ZB (</a:t>
            </a:r>
            <a:r>
              <a:rPr lang="en-US" sz="1800" b="0" i="0" u="none" strike="noStrike" cap="none" dirty="0" err="1">
                <a:solidFill>
                  <a:schemeClr val="dk1"/>
                </a:solidFill>
                <a:latin typeface="Arial"/>
                <a:ea typeface="Arial"/>
                <a:cs typeface="Arial"/>
                <a:sym typeface="Arial"/>
              </a:rPr>
              <a:t>zetta</a:t>
            </a:r>
            <a:r>
              <a:rPr lang="en-US" sz="1800" b="0" i="0" u="none" strike="noStrike" cap="none" dirty="0">
                <a:solidFill>
                  <a:schemeClr val="dk1"/>
                </a:solidFill>
                <a:latin typeface="Arial"/>
                <a:ea typeface="Arial"/>
                <a:cs typeface="Arial"/>
                <a:sym typeface="Arial"/>
              </a:rPr>
              <a:t> bytes) of data will be created by 2025. </a:t>
            </a:r>
            <a:endParaRPr dirty="0"/>
          </a:p>
          <a:p>
            <a:pPr marL="285750" marR="0" lvl="1" indent="-285750" algn="l" rtl="0">
              <a:lnSpc>
                <a:spcPct val="100000"/>
              </a:lnSpc>
              <a:spcBef>
                <a:spcPts val="0"/>
              </a:spcBef>
              <a:spcAft>
                <a:spcPts val="60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Consumers and businesses who create, share and access data between any device and cloud will also grow well beyond the previous expectations.</a:t>
            </a:r>
            <a:endParaRPr dirty="0"/>
          </a:p>
          <a:p>
            <a:pPr marL="0" marR="0" lvl="0" indent="0" algn="l" rtl="0">
              <a:lnSpc>
                <a:spcPct val="100000"/>
              </a:lnSpc>
              <a:spcAft>
                <a:spcPts val="60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Aft>
                <a:spcPts val="60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grpSp>
        <p:nvGrpSpPr>
          <p:cNvPr id="896" name="Group 895"/>
          <p:cNvGrpSpPr/>
          <p:nvPr/>
        </p:nvGrpSpPr>
        <p:grpSpPr>
          <a:xfrm>
            <a:off x="6793388" y="1304995"/>
            <a:ext cx="5265261" cy="4029005"/>
            <a:chOff x="6793388" y="1304995"/>
            <a:chExt cx="5265261" cy="4029005"/>
          </a:xfrm>
        </p:grpSpPr>
        <p:grpSp>
          <p:nvGrpSpPr>
            <p:cNvPr id="7" name="Group 6"/>
            <p:cNvGrpSpPr/>
            <p:nvPr/>
          </p:nvGrpSpPr>
          <p:grpSpPr>
            <a:xfrm>
              <a:off x="6793389" y="1722416"/>
              <a:ext cx="4919635" cy="3370051"/>
              <a:chOff x="6547407" y="1553913"/>
              <a:chExt cx="5411598" cy="3707056"/>
            </a:xfrm>
          </p:grpSpPr>
          <p:pic>
            <p:nvPicPr>
              <p:cNvPr id="927" name="Shape 927"/>
              <p:cNvPicPr preferRelativeResize="0"/>
              <p:nvPr/>
            </p:nvPicPr>
            <p:blipFill rotWithShape="1">
              <a:blip r:embed="rId3">
                <a:alphaModFix/>
              </a:blip>
              <a:srcRect t="70576" r="83630" b="4380"/>
              <a:stretch/>
            </p:blipFill>
            <p:spPr>
              <a:xfrm>
                <a:off x="6625013" y="3862950"/>
                <a:ext cx="837171" cy="1098551"/>
              </a:xfrm>
              <a:prstGeom prst="rect">
                <a:avLst/>
              </a:prstGeom>
              <a:noFill/>
              <a:ln>
                <a:noFill/>
              </a:ln>
            </p:spPr>
          </p:pic>
          <p:pic>
            <p:nvPicPr>
              <p:cNvPr id="8" name="Shape 927"/>
              <p:cNvPicPr preferRelativeResize="0"/>
              <p:nvPr/>
            </p:nvPicPr>
            <p:blipFill rotWithShape="1">
              <a:blip r:embed="rId3">
                <a:alphaModFix/>
              </a:blip>
              <a:srcRect l="16266" t="70431" r="56728" b="4525"/>
              <a:stretch/>
            </p:blipFill>
            <p:spPr>
              <a:xfrm>
                <a:off x="9333766" y="4162418"/>
                <a:ext cx="1381125" cy="1098551"/>
              </a:xfrm>
              <a:prstGeom prst="rect">
                <a:avLst/>
              </a:prstGeom>
              <a:noFill/>
              <a:ln>
                <a:noFill/>
              </a:ln>
            </p:spPr>
          </p:pic>
          <p:pic>
            <p:nvPicPr>
              <p:cNvPr id="9" name="Shape 927"/>
              <p:cNvPicPr preferRelativeResize="0"/>
              <p:nvPr/>
            </p:nvPicPr>
            <p:blipFill rotWithShape="1">
              <a:blip r:embed="rId3">
                <a:alphaModFix/>
              </a:blip>
              <a:srcRect l="42806" t="70431" r="34596" b="13356"/>
              <a:stretch/>
            </p:blipFill>
            <p:spPr>
              <a:xfrm>
                <a:off x="7998030" y="4526136"/>
                <a:ext cx="1155700" cy="711202"/>
              </a:xfrm>
              <a:prstGeom prst="rect">
                <a:avLst/>
              </a:prstGeom>
              <a:noFill/>
              <a:ln>
                <a:noFill/>
              </a:ln>
            </p:spPr>
          </p:pic>
          <p:pic>
            <p:nvPicPr>
              <p:cNvPr id="10" name="Shape 927"/>
              <p:cNvPicPr preferRelativeResize="0"/>
              <p:nvPr/>
            </p:nvPicPr>
            <p:blipFill rotWithShape="1">
              <a:blip r:embed="rId3">
                <a:alphaModFix/>
              </a:blip>
              <a:srcRect l="66521" t="70576" r="26277" b="13211"/>
              <a:stretch/>
            </p:blipFill>
            <p:spPr>
              <a:xfrm>
                <a:off x="7518033" y="4356092"/>
                <a:ext cx="368300" cy="711202"/>
              </a:xfrm>
              <a:prstGeom prst="rect">
                <a:avLst/>
              </a:prstGeom>
              <a:noFill/>
              <a:ln>
                <a:noFill/>
              </a:ln>
            </p:spPr>
          </p:pic>
          <p:pic>
            <p:nvPicPr>
              <p:cNvPr id="11" name="Shape 927"/>
              <p:cNvPicPr preferRelativeResize="0"/>
              <p:nvPr/>
            </p:nvPicPr>
            <p:blipFill rotWithShape="1">
              <a:blip r:embed="rId3">
                <a:alphaModFix/>
              </a:blip>
              <a:srcRect l="75460" t="70576" r="2934" b="5032"/>
              <a:stretch/>
            </p:blipFill>
            <p:spPr>
              <a:xfrm>
                <a:off x="10854105" y="3991148"/>
                <a:ext cx="1104900" cy="1069975"/>
              </a:xfrm>
              <a:prstGeom prst="rect">
                <a:avLst/>
              </a:prstGeom>
              <a:noFill/>
              <a:ln>
                <a:noFill/>
              </a:ln>
            </p:spPr>
          </p:pic>
          <p:sp>
            <p:nvSpPr>
              <p:cNvPr id="6" name="Freeform 5"/>
              <p:cNvSpPr/>
              <p:nvPr/>
            </p:nvSpPr>
            <p:spPr>
              <a:xfrm>
                <a:off x="7086600" y="3208020"/>
                <a:ext cx="4328160" cy="1310640"/>
              </a:xfrm>
              <a:custGeom>
                <a:avLst/>
                <a:gdLst>
                  <a:gd name="connsiteX0" fmla="*/ 0 w 4328160"/>
                  <a:gd name="connsiteY0" fmla="*/ 609600 h 1310640"/>
                  <a:gd name="connsiteX1" fmla="*/ 685800 w 4328160"/>
                  <a:gd name="connsiteY1" fmla="*/ 0 h 1310640"/>
                  <a:gd name="connsiteX2" fmla="*/ 655320 w 4328160"/>
                  <a:gd name="connsiteY2" fmla="*/ 1066800 h 1310640"/>
                  <a:gd name="connsiteX3" fmla="*/ 1569720 w 4328160"/>
                  <a:gd name="connsiteY3" fmla="*/ 152400 h 1310640"/>
                  <a:gd name="connsiteX4" fmla="*/ 1584960 w 4328160"/>
                  <a:gd name="connsiteY4" fmla="*/ 1310640 h 1310640"/>
                  <a:gd name="connsiteX5" fmla="*/ 2331720 w 4328160"/>
                  <a:gd name="connsiteY5" fmla="*/ 106680 h 1310640"/>
                  <a:gd name="connsiteX6" fmla="*/ 2987040 w 4328160"/>
                  <a:gd name="connsiteY6" fmla="*/ 990600 h 1310640"/>
                  <a:gd name="connsiteX7" fmla="*/ 3642360 w 4328160"/>
                  <a:gd name="connsiteY7" fmla="*/ 137160 h 1310640"/>
                  <a:gd name="connsiteX8" fmla="*/ 4328160 w 4328160"/>
                  <a:gd name="connsiteY8" fmla="*/ 80772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160" h="1310640">
                    <a:moveTo>
                      <a:pt x="0" y="609600"/>
                    </a:moveTo>
                    <a:lnTo>
                      <a:pt x="685800" y="0"/>
                    </a:lnTo>
                    <a:lnTo>
                      <a:pt x="655320" y="1066800"/>
                    </a:lnTo>
                    <a:lnTo>
                      <a:pt x="1569720" y="152400"/>
                    </a:lnTo>
                    <a:lnTo>
                      <a:pt x="1584960" y="1310640"/>
                    </a:lnTo>
                    <a:lnTo>
                      <a:pt x="2331720" y="106680"/>
                    </a:lnTo>
                    <a:lnTo>
                      <a:pt x="2987040" y="990600"/>
                    </a:lnTo>
                    <a:lnTo>
                      <a:pt x="3642360" y="137160"/>
                    </a:lnTo>
                    <a:lnTo>
                      <a:pt x="4328160" y="807720"/>
                    </a:lnTo>
                  </a:path>
                </a:pathLst>
              </a:custGeom>
              <a:noFill/>
              <a:ln cap="rnd">
                <a:prstDash val="sys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Shape 859"/>
              <p:cNvGrpSpPr/>
              <p:nvPr/>
            </p:nvGrpSpPr>
            <p:grpSpPr>
              <a:xfrm>
                <a:off x="6547407" y="1553913"/>
                <a:ext cx="5212645" cy="1966137"/>
                <a:chOff x="1899030" y="3546409"/>
                <a:chExt cx="7259246" cy="2738086"/>
              </a:xfrm>
            </p:grpSpPr>
            <p:pic>
              <p:nvPicPr>
                <p:cNvPr id="48" name="Shape 860"/>
                <p:cNvPicPr preferRelativeResize="0"/>
                <p:nvPr/>
              </p:nvPicPr>
              <p:blipFill rotWithShape="1">
                <a:blip r:embed="rId4">
                  <a:alphaModFix/>
                </a:blip>
                <a:srcRect r="5611" b="15770"/>
                <a:stretch/>
              </p:blipFill>
              <p:spPr>
                <a:xfrm>
                  <a:off x="1899030" y="3766072"/>
                  <a:ext cx="7259246" cy="2518423"/>
                </a:xfrm>
                <a:prstGeom prst="rect">
                  <a:avLst/>
                </a:prstGeom>
                <a:noFill/>
                <a:ln>
                  <a:noFill/>
                </a:ln>
              </p:spPr>
            </p:pic>
            <p:sp>
              <p:nvSpPr>
                <p:cNvPr id="49" name="Shape 861"/>
                <p:cNvSpPr/>
                <p:nvPr/>
              </p:nvSpPr>
              <p:spPr>
                <a:xfrm>
                  <a:off x="4513006" y="4055628"/>
                  <a:ext cx="870155" cy="59172"/>
                </a:xfrm>
                <a:custGeom>
                  <a:avLst/>
                  <a:gdLst/>
                  <a:ahLst/>
                  <a:cxnLst/>
                  <a:rect l="0" t="0" r="0" b="0"/>
                  <a:pathLst>
                    <a:path w="870155" h="59172" extrusionOk="0">
                      <a:moveTo>
                        <a:pt x="870155" y="59172"/>
                      </a:moveTo>
                      <a:cubicBezTo>
                        <a:pt x="691945" y="30904"/>
                        <a:pt x="513736" y="2636"/>
                        <a:pt x="368710" y="178"/>
                      </a:cubicBezTo>
                      <a:cubicBezTo>
                        <a:pt x="223684" y="-2280"/>
                        <a:pt x="111842" y="21072"/>
                        <a:pt x="0" y="44424"/>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Shape 862"/>
                <p:cNvSpPr/>
                <p:nvPr/>
              </p:nvSpPr>
              <p:spPr>
                <a:xfrm>
                  <a:off x="3303639" y="4260383"/>
                  <a:ext cx="2153264" cy="370611"/>
                </a:xfrm>
                <a:custGeom>
                  <a:avLst/>
                  <a:gdLst/>
                  <a:ahLst/>
                  <a:cxnLst/>
                  <a:rect l="0" t="0" r="0" b="0"/>
                  <a:pathLst>
                    <a:path w="2153264" h="370611" extrusionOk="0">
                      <a:moveTo>
                        <a:pt x="0" y="370611"/>
                      </a:moveTo>
                      <a:cubicBezTo>
                        <a:pt x="388374" y="216981"/>
                        <a:pt x="776749" y="63352"/>
                        <a:pt x="1135626" y="16649"/>
                      </a:cubicBezTo>
                      <a:cubicBezTo>
                        <a:pt x="1494503" y="-30054"/>
                        <a:pt x="1823883" y="30168"/>
                        <a:pt x="2153264" y="90391"/>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Shape 863"/>
                <p:cNvSpPr/>
                <p:nvPr/>
              </p:nvSpPr>
              <p:spPr>
                <a:xfrm>
                  <a:off x="4380271" y="4586748"/>
                  <a:ext cx="1091381" cy="206478"/>
                </a:xfrm>
                <a:custGeom>
                  <a:avLst/>
                  <a:gdLst/>
                  <a:ahLst/>
                  <a:cxnLst/>
                  <a:rect l="0" t="0" r="0" b="0"/>
                  <a:pathLst>
                    <a:path w="1091381" h="206478" extrusionOk="0">
                      <a:moveTo>
                        <a:pt x="0" y="206478"/>
                      </a:moveTo>
                      <a:cubicBezTo>
                        <a:pt x="189271" y="135194"/>
                        <a:pt x="378542" y="63910"/>
                        <a:pt x="560439" y="29497"/>
                      </a:cubicBezTo>
                      <a:cubicBezTo>
                        <a:pt x="742336" y="-4916"/>
                        <a:pt x="1012723" y="145026"/>
                        <a:pt x="1091381"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Shape 864"/>
                <p:cNvSpPr/>
                <p:nvPr/>
              </p:nvSpPr>
              <p:spPr>
                <a:xfrm>
                  <a:off x="3819832" y="4645742"/>
                  <a:ext cx="1814052" cy="914400"/>
                </a:xfrm>
                <a:custGeom>
                  <a:avLst/>
                  <a:gdLst/>
                  <a:ahLst/>
                  <a:cxnLst/>
                  <a:rect l="0" t="0" r="0" b="0"/>
                  <a:pathLst>
                    <a:path w="1814052" h="914400" extrusionOk="0">
                      <a:moveTo>
                        <a:pt x="0" y="914400"/>
                      </a:moveTo>
                      <a:cubicBezTo>
                        <a:pt x="365022" y="820993"/>
                        <a:pt x="730045" y="727587"/>
                        <a:pt x="1032387" y="575187"/>
                      </a:cubicBezTo>
                      <a:cubicBezTo>
                        <a:pt x="1334729" y="422787"/>
                        <a:pt x="1574390" y="211393"/>
                        <a:pt x="1814052"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Shape 865"/>
                <p:cNvSpPr/>
                <p:nvPr/>
              </p:nvSpPr>
              <p:spPr>
                <a:xfrm>
                  <a:off x="4970206" y="4704735"/>
                  <a:ext cx="872632" cy="796413"/>
                </a:xfrm>
                <a:custGeom>
                  <a:avLst/>
                  <a:gdLst/>
                  <a:ahLst/>
                  <a:cxnLst/>
                  <a:rect l="0" t="0" r="0" b="0"/>
                  <a:pathLst>
                    <a:path w="872632" h="796413" extrusionOk="0">
                      <a:moveTo>
                        <a:pt x="0" y="796413"/>
                      </a:moveTo>
                      <a:cubicBezTo>
                        <a:pt x="296197" y="678426"/>
                        <a:pt x="592394" y="560439"/>
                        <a:pt x="737420" y="427704"/>
                      </a:cubicBezTo>
                      <a:cubicBezTo>
                        <a:pt x="882446" y="294969"/>
                        <a:pt x="876300" y="147484"/>
                        <a:pt x="870155" y="0"/>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Shape 866"/>
                <p:cNvSpPr/>
                <p:nvPr/>
              </p:nvSpPr>
              <p:spPr>
                <a:xfrm>
                  <a:off x="6386052" y="4273703"/>
                  <a:ext cx="855406" cy="150813"/>
                </a:xfrm>
                <a:custGeom>
                  <a:avLst/>
                  <a:gdLst/>
                  <a:ahLst/>
                  <a:cxnLst/>
                  <a:rect l="0" t="0" r="0" b="0"/>
                  <a:pathLst>
                    <a:path w="855406" h="150813" extrusionOk="0">
                      <a:moveTo>
                        <a:pt x="0" y="150813"/>
                      </a:moveTo>
                      <a:cubicBezTo>
                        <a:pt x="127819" y="84445"/>
                        <a:pt x="255639" y="18077"/>
                        <a:pt x="398206" y="3329"/>
                      </a:cubicBezTo>
                      <a:cubicBezTo>
                        <a:pt x="540773" y="-11419"/>
                        <a:pt x="698089" y="25452"/>
                        <a:pt x="855406" y="62323"/>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 name="Shape 867"/>
                <p:cNvSpPr/>
                <p:nvPr/>
              </p:nvSpPr>
              <p:spPr>
                <a:xfrm>
                  <a:off x="6400800" y="4586748"/>
                  <a:ext cx="1371600" cy="73742"/>
                </a:xfrm>
                <a:custGeom>
                  <a:avLst/>
                  <a:gdLst/>
                  <a:ahLst/>
                  <a:cxnLst/>
                  <a:rect l="0" t="0" r="0" b="0"/>
                  <a:pathLst>
                    <a:path w="1371600" h="73742" extrusionOk="0">
                      <a:moveTo>
                        <a:pt x="0" y="0"/>
                      </a:moveTo>
                      <a:lnTo>
                        <a:pt x="663677" y="29497"/>
                      </a:lnTo>
                      <a:lnTo>
                        <a:pt x="1371600" y="73742"/>
                      </a:ln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 name="Shape 868"/>
                <p:cNvSpPr/>
                <p:nvPr/>
              </p:nvSpPr>
              <p:spPr>
                <a:xfrm>
                  <a:off x="6238568" y="4734232"/>
                  <a:ext cx="2462980" cy="648929"/>
                </a:xfrm>
                <a:custGeom>
                  <a:avLst/>
                  <a:gdLst/>
                  <a:ahLst/>
                  <a:cxnLst/>
                  <a:rect l="0" t="0" r="0" b="0"/>
                  <a:pathLst>
                    <a:path w="2462980" h="648929" extrusionOk="0">
                      <a:moveTo>
                        <a:pt x="0" y="0"/>
                      </a:moveTo>
                      <a:cubicBezTo>
                        <a:pt x="502674" y="34413"/>
                        <a:pt x="1005348" y="68826"/>
                        <a:pt x="1415845" y="176981"/>
                      </a:cubicBezTo>
                      <a:cubicBezTo>
                        <a:pt x="1826342" y="285136"/>
                        <a:pt x="2144661" y="467032"/>
                        <a:pt x="2462980" y="648929"/>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Shape 869"/>
                <p:cNvSpPr/>
                <p:nvPr/>
              </p:nvSpPr>
              <p:spPr>
                <a:xfrm>
                  <a:off x="6282813" y="4616245"/>
                  <a:ext cx="1427774" cy="654418"/>
                </a:xfrm>
                <a:custGeom>
                  <a:avLst/>
                  <a:gdLst/>
                  <a:ahLst/>
                  <a:cxnLst/>
                  <a:rect l="0" t="0" r="0" b="0"/>
                  <a:pathLst>
                    <a:path w="722671" h="501445" extrusionOk="0">
                      <a:moveTo>
                        <a:pt x="0" y="0"/>
                      </a:moveTo>
                      <a:cubicBezTo>
                        <a:pt x="153629" y="142568"/>
                        <a:pt x="307258" y="285136"/>
                        <a:pt x="427703" y="368710"/>
                      </a:cubicBezTo>
                      <a:cubicBezTo>
                        <a:pt x="548148" y="452284"/>
                        <a:pt x="635409" y="476864"/>
                        <a:pt x="722671" y="501445"/>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Shape 870"/>
                <p:cNvSpPr/>
                <p:nvPr/>
              </p:nvSpPr>
              <p:spPr>
                <a:xfrm>
                  <a:off x="5899355" y="4704735"/>
                  <a:ext cx="148147" cy="1135626"/>
                </a:xfrm>
                <a:custGeom>
                  <a:avLst/>
                  <a:gdLst/>
                  <a:ahLst/>
                  <a:cxnLst/>
                  <a:rect l="0" t="0" r="0" b="0"/>
                  <a:pathLst>
                    <a:path w="148147" h="1135626" extrusionOk="0">
                      <a:moveTo>
                        <a:pt x="44245" y="0"/>
                      </a:moveTo>
                      <a:cubicBezTo>
                        <a:pt x="99551" y="281448"/>
                        <a:pt x="154858" y="562897"/>
                        <a:pt x="147484" y="752168"/>
                      </a:cubicBezTo>
                      <a:cubicBezTo>
                        <a:pt x="140110" y="941439"/>
                        <a:pt x="70055" y="1038532"/>
                        <a:pt x="0" y="1135626"/>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Shape 871"/>
                <p:cNvSpPr/>
                <p:nvPr/>
              </p:nvSpPr>
              <p:spPr>
                <a:xfrm>
                  <a:off x="6120581" y="4645742"/>
                  <a:ext cx="972855" cy="1194619"/>
                </a:xfrm>
                <a:custGeom>
                  <a:avLst/>
                  <a:gdLst/>
                  <a:ahLst/>
                  <a:cxnLst/>
                  <a:rect l="0" t="0" r="0" b="0"/>
                  <a:pathLst>
                    <a:path w="972855" h="1194619" extrusionOk="0">
                      <a:moveTo>
                        <a:pt x="0" y="0"/>
                      </a:moveTo>
                      <a:cubicBezTo>
                        <a:pt x="340442" y="195416"/>
                        <a:pt x="680884" y="390832"/>
                        <a:pt x="840658" y="589935"/>
                      </a:cubicBezTo>
                      <a:cubicBezTo>
                        <a:pt x="1000432" y="789038"/>
                        <a:pt x="979538" y="991828"/>
                        <a:pt x="958645" y="1194619"/>
                      </a:cubicBez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Shape 872"/>
                <p:cNvSpPr/>
                <p:nvPr/>
              </p:nvSpPr>
              <p:spPr>
                <a:xfrm>
                  <a:off x="6046839" y="4734232"/>
                  <a:ext cx="221226" cy="471949"/>
                </a:xfrm>
                <a:custGeom>
                  <a:avLst/>
                  <a:gdLst/>
                  <a:ahLst/>
                  <a:cxnLst/>
                  <a:rect l="0" t="0" r="0" b="0"/>
                  <a:pathLst>
                    <a:path w="221226" h="471949" extrusionOk="0">
                      <a:moveTo>
                        <a:pt x="0" y="0"/>
                      </a:moveTo>
                      <a:lnTo>
                        <a:pt x="221226" y="471949"/>
                      </a:lnTo>
                    </a:path>
                  </a:pathLst>
                </a:custGeom>
                <a:no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Shape 873"/>
                <p:cNvSpPr/>
                <p:nvPr/>
              </p:nvSpPr>
              <p:spPr>
                <a:xfrm>
                  <a:off x="3181292" y="4449291"/>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Shape 874"/>
                <p:cNvSpPr/>
                <p:nvPr/>
              </p:nvSpPr>
              <p:spPr>
                <a:xfrm>
                  <a:off x="7585114" y="4512462"/>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 name="Shape 875"/>
                <p:cNvSpPr/>
                <p:nvPr/>
              </p:nvSpPr>
              <p:spPr>
                <a:xfrm>
                  <a:off x="7147066" y="4256441"/>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Shape 876"/>
                <p:cNvSpPr/>
                <p:nvPr/>
              </p:nvSpPr>
              <p:spPr>
                <a:xfrm>
                  <a:off x="6198349" y="5117902"/>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Shape 877"/>
                <p:cNvSpPr/>
                <p:nvPr/>
              </p:nvSpPr>
              <p:spPr>
                <a:xfrm>
                  <a:off x="4903184" y="5422784"/>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Shape 878"/>
                <p:cNvSpPr/>
                <p:nvPr/>
              </p:nvSpPr>
              <p:spPr>
                <a:xfrm>
                  <a:off x="4222479" y="4614062"/>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Shape 879"/>
                <p:cNvSpPr/>
                <p:nvPr/>
              </p:nvSpPr>
              <p:spPr>
                <a:xfrm>
                  <a:off x="3729055" y="5422784"/>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Shape 880"/>
                <p:cNvSpPr/>
                <p:nvPr/>
              </p:nvSpPr>
              <p:spPr>
                <a:xfrm>
                  <a:off x="6879413" y="5639816"/>
                  <a:ext cx="304800" cy="304800"/>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Shape 881"/>
                <p:cNvSpPr/>
                <p:nvPr/>
              </p:nvSpPr>
              <p:spPr>
                <a:xfrm>
                  <a:off x="5846640" y="5727583"/>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Shape 882"/>
                <p:cNvSpPr/>
                <p:nvPr/>
              </p:nvSpPr>
              <p:spPr>
                <a:xfrm>
                  <a:off x="4462647" y="4030283"/>
                  <a:ext cx="129265" cy="129265"/>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Shape 883"/>
                <p:cNvSpPr/>
                <p:nvPr/>
              </p:nvSpPr>
              <p:spPr>
                <a:xfrm>
                  <a:off x="7565830" y="5166414"/>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Shape 884"/>
                <p:cNvSpPr/>
                <p:nvPr/>
              </p:nvSpPr>
              <p:spPr>
                <a:xfrm>
                  <a:off x="8577829" y="5298159"/>
                  <a:ext cx="208183" cy="189257"/>
                </a:xfrm>
                <a:prstGeom prst="flowChartConnector">
                  <a:avLst/>
                </a:prstGeom>
                <a:solidFill>
                  <a:srgbClr val="0EC07D"/>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3" name="Shape 885"/>
                <p:cNvGrpSpPr/>
                <p:nvPr/>
              </p:nvGrpSpPr>
              <p:grpSpPr>
                <a:xfrm>
                  <a:off x="5353841" y="3546409"/>
                  <a:ext cx="1103086" cy="1270853"/>
                  <a:chOff x="9275723" y="3822005"/>
                  <a:chExt cx="1103086" cy="1270853"/>
                </a:xfrm>
              </p:grpSpPr>
              <p:sp>
                <p:nvSpPr>
                  <p:cNvPr id="74" name="Shape 886"/>
                  <p:cNvSpPr/>
                  <p:nvPr/>
                </p:nvSpPr>
                <p:spPr>
                  <a:xfrm>
                    <a:off x="9275723" y="4686458"/>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 name="Shape 887"/>
                  <p:cNvSpPr/>
                  <p:nvPr/>
                </p:nvSpPr>
                <p:spPr>
                  <a:xfrm>
                    <a:off x="9275723" y="4393469"/>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Shape 888"/>
                  <p:cNvSpPr/>
                  <p:nvPr/>
                </p:nvSpPr>
                <p:spPr>
                  <a:xfrm>
                    <a:off x="9275723" y="4100480"/>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Shape 889"/>
                  <p:cNvSpPr/>
                  <p:nvPr/>
                </p:nvSpPr>
                <p:spPr>
                  <a:xfrm>
                    <a:off x="9275723" y="3822005"/>
                    <a:ext cx="1103086" cy="406400"/>
                  </a:xfrm>
                  <a:prstGeom prst="can">
                    <a:avLst>
                      <a:gd name="adj" fmla="val 35714"/>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sp>
          <p:nvSpPr>
            <p:cNvPr id="43" name="Rounded Rectangle 42"/>
            <p:cNvSpPr/>
            <p:nvPr/>
          </p:nvSpPr>
          <p:spPr>
            <a:xfrm>
              <a:off x="6793388" y="1304995"/>
              <a:ext cx="5265261" cy="4029005"/>
            </a:xfrm>
            <a:prstGeom prst="roundRect">
              <a:avLst>
                <a:gd name="adj" fmla="val 3595"/>
              </a:avLst>
            </a:prstGeom>
            <a:noFill/>
            <a:ln w="762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208635" y="633245"/>
            <a:ext cx="112917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a:p>
        </p:txBody>
      </p:sp>
      <p:sp>
        <p:nvSpPr>
          <p:cNvPr id="934" name="Shape 934"/>
          <p:cNvSpPr txBox="1">
            <a:spLocks noGrp="1"/>
          </p:cNvSpPr>
          <p:nvPr>
            <p:ph type="body" idx="1"/>
          </p:nvPr>
        </p:nvSpPr>
        <p:spPr>
          <a:xfrm>
            <a:off x="207963" y="273050"/>
            <a:ext cx="11291700" cy="29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935" name="Shape 935"/>
          <p:cNvSpPr txBox="1">
            <a:spLocks noGrp="1"/>
          </p:cNvSpPr>
          <p:nvPr>
            <p:ph type="body" idx="2"/>
          </p:nvPr>
        </p:nvSpPr>
        <p:spPr>
          <a:xfrm>
            <a:off x="4809152" y="1778799"/>
            <a:ext cx="7267200" cy="3749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Give an example for a framework that can process complex, unstructured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4.5 Problems of Data Explosion</a:t>
            </a:r>
            <a:endParaRPr/>
          </a:p>
        </p:txBody>
      </p:sp>
      <p:sp>
        <p:nvSpPr>
          <p:cNvPr id="942" name="Shape 942"/>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943" name="Shape 943"/>
          <p:cNvSpPr txBox="1">
            <a:spLocks noGrp="1"/>
          </p:cNvSpPr>
          <p:nvPr>
            <p:ph type="body" idx="2"/>
          </p:nvPr>
        </p:nvSpPr>
        <p:spPr>
          <a:xfrm>
            <a:off x="514350" y="1304995"/>
            <a:ext cx="10273800" cy="484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grpSp>
        <p:nvGrpSpPr>
          <p:cNvPr id="3" name="Group 2"/>
          <p:cNvGrpSpPr/>
          <p:nvPr/>
        </p:nvGrpSpPr>
        <p:grpSpPr>
          <a:xfrm>
            <a:off x="619708" y="1486026"/>
            <a:ext cx="10189121" cy="4190222"/>
            <a:chOff x="619708" y="1486026"/>
            <a:chExt cx="10189121" cy="4190222"/>
          </a:xfrm>
        </p:grpSpPr>
        <p:sp>
          <p:nvSpPr>
            <p:cNvPr id="945" name="Shape 945"/>
            <p:cNvSpPr/>
            <p:nvPr/>
          </p:nvSpPr>
          <p:spPr>
            <a:xfrm>
              <a:off x="688929" y="3021128"/>
              <a:ext cx="10119900" cy="52800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bg1"/>
                  </a:solidFill>
                  <a:latin typeface="Arial"/>
                  <a:ea typeface="Arial"/>
                  <a:cs typeface="Arial"/>
                  <a:sym typeface="Arial"/>
                </a:rPr>
                <a:t>System management and growing </a:t>
              </a:r>
              <a:r>
                <a:rPr lang="en-US" sz="2000">
                  <a:solidFill>
                    <a:schemeClr val="bg1"/>
                  </a:solidFill>
                </a:rPr>
                <a:t>database </a:t>
              </a:r>
              <a:r>
                <a:rPr lang="en-US" sz="2000" b="0" i="0" u="none" strike="noStrike" cap="none">
                  <a:solidFill>
                    <a:schemeClr val="bg1"/>
                  </a:solidFill>
                  <a:latin typeface="Arial"/>
                  <a:ea typeface="Arial"/>
                  <a:cs typeface="Arial"/>
                  <a:sym typeface="Arial"/>
                </a:rPr>
                <a:t>complexit</a:t>
              </a:r>
              <a:r>
                <a:rPr lang="en-US" sz="2000">
                  <a:solidFill>
                    <a:schemeClr val="bg1"/>
                  </a:solidFill>
                </a:rPr>
                <a:t>ies</a:t>
              </a:r>
              <a:endParaRPr>
                <a:solidFill>
                  <a:schemeClr val="bg1"/>
                </a:solidFill>
              </a:endParaRPr>
            </a:p>
          </p:txBody>
        </p:sp>
        <p:sp>
          <p:nvSpPr>
            <p:cNvPr id="948" name="Shape 948"/>
            <p:cNvSpPr/>
            <p:nvPr/>
          </p:nvSpPr>
          <p:spPr>
            <a:xfrm>
              <a:off x="688972" y="2218452"/>
              <a:ext cx="10119857" cy="52803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bg1"/>
                  </a:solidFill>
                  <a:sym typeface="Arial"/>
                </a:rPr>
                <a:t>Data center power, cooling, and floor space limitations</a:t>
              </a:r>
              <a:endParaRPr>
                <a:solidFill>
                  <a:schemeClr val="bg1"/>
                </a:solidFill>
              </a:endParaRPr>
            </a:p>
          </p:txBody>
        </p:sp>
        <p:sp>
          <p:nvSpPr>
            <p:cNvPr id="949" name="Shape 949"/>
            <p:cNvSpPr/>
            <p:nvPr/>
          </p:nvSpPr>
          <p:spPr>
            <a:xfrm>
              <a:off x="619708" y="2377280"/>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951" name="Shape 951"/>
            <p:cNvSpPr/>
            <p:nvPr/>
          </p:nvSpPr>
          <p:spPr>
            <a:xfrm>
              <a:off x="688929" y="1486026"/>
              <a:ext cx="10119900" cy="52800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dirty="0">
                  <a:solidFill>
                    <a:schemeClr val="bg1"/>
                  </a:solidFill>
                  <a:sym typeface="Arial"/>
                </a:rPr>
                <a:t>Storage, data movement and management complexity</a:t>
              </a:r>
              <a:endParaRPr dirty="0">
                <a:solidFill>
                  <a:schemeClr val="bg1"/>
                </a:solidFill>
              </a:endParaRPr>
            </a:p>
          </p:txBody>
        </p:sp>
        <p:sp>
          <p:nvSpPr>
            <p:cNvPr id="952" name="Shape 952"/>
            <p:cNvSpPr/>
            <p:nvPr/>
          </p:nvSpPr>
          <p:spPr>
            <a:xfrm>
              <a:off x="619708" y="3185253"/>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954" name="Shape 954"/>
            <p:cNvSpPr/>
            <p:nvPr/>
          </p:nvSpPr>
          <p:spPr>
            <a:xfrm>
              <a:off x="688972" y="4446300"/>
              <a:ext cx="10119857" cy="52803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bg1"/>
                  </a:solidFill>
                  <a:sym typeface="Arial"/>
                </a:rPr>
                <a:t>Lack of support for heterogeneous environment</a:t>
              </a:r>
              <a:endParaRPr>
                <a:solidFill>
                  <a:schemeClr val="bg1"/>
                </a:solidFill>
              </a:endParaRPr>
            </a:p>
          </p:txBody>
        </p:sp>
        <p:sp>
          <p:nvSpPr>
            <p:cNvPr id="955" name="Shape 955"/>
            <p:cNvSpPr/>
            <p:nvPr/>
          </p:nvSpPr>
          <p:spPr>
            <a:xfrm>
              <a:off x="619708" y="4605128"/>
              <a:ext cx="373100" cy="210375"/>
            </a:xfrm>
            <a:prstGeom prst="right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957" name="Shape 957"/>
            <p:cNvSpPr/>
            <p:nvPr/>
          </p:nvSpPr>
          <p:spPr>
            <a:xfrm>
              <a:off x="688972" y="3733699"/>
              <a:ext cx="10119857" cy="52803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bg1"/>
                  </a:solidFill>
                  <a:sym typeface="Arial"/>
                </a:rPr>
                <a:t>Availability of security systems to protect data </a:t>
              </a:r>
              <a:endParaRPr>
                <a:solidFill>
                  <a:schemeClr val="bg1"/>
                </a:solidFill>
              </a:endParaRPr>
            </a:p>
          </p:txBody>
        </p:sp>
        <p:sp>
          <p:nvSpPr>
            <p:cNvPr id="958" name="Shape 958"/>
            <p:cNvSpPr/>
            <p:nvPr/>
          </p:nvSpPr>
          <p:spPr>
            <a:xfrm>
              <a:off x="619708" y="3892527"/>
              <a:ext cx="373100" cy="210375"/>
            </a:xfrm>
            <a:prstGeom prst="right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960" name="Shape 960"/>
            <p:cNvSpPr/>
            <p:nvPr/>
          </p:nvSpPr>
          <p:spPr>
            <a:xfrm>
              <a:off x="688929" y="5148248"/>
              <a:ext cx="10119900" cy="528000"/>
            </a:xfrm>
            <a:prstGeom prst="roundRect">
              <a:avLst>
                <a:gd name="adj" fmla="val 22171"/>
              </a:avLst>
            </a:prstGeom>
            <a:solidFill>
              <a:srgbClr val="0DAB6F"/>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dirty="0">
                  <a:solidFill>
                    <a:schemeClr val="bg1"/>
                  </a:solidFill>
                  <a:sym typeface="Arial"/>
                </a:rPr>
                <a:t>Significant shortage of skills to integrate and manage the data </a:t>
              </a:r>
              <a:endParaRPr dirty="0">
                <a:solidFill>
                  <a:schemeClr val="bg1"/>
                </a:solidFill>
              </a:endParaRPr>
            </a:p>
          </p:txBody>
        </p:sp>
        <p:sp>
          <p:nvSpPr>
            <p:cNvPr id="961" name="Shape 961"/>
            <p:cNvSpPr/>
            <p:nvPr/>
          </p:nvSpPr>
          <p:spPr>
            <a:xfrm>
              <a:off x="619708" y="5307076"/>
              <a:ext cx="373100" cy="210375"/>
            </a:xfrm>
            <a:prstGeom prst="right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7" name="Shape 952"/>
            <p:cNvSpPr/>
            <p:nvPr/>
          </p:nvSpPr>
          <p:spPr>
            <a:xfrm>
              <a:off x="619708" y="1648537"/>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Shape 96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5.1</a:t>
            </a:r>
            <a:r>
              <a:rPr lang="en-US" sz="2800" b="1" i="0" u="none" strike="noStrike" cap="none">
                <a:solidFill>
                  <a:schemeClr val="dk2"/>
                </a:solidFill>
                <a:latin typeface="Arial"/>
                <a:ea typeface="Arial"/>
                <a:cs typeface="Arial"/>
                <a:sym typeface="Arial"/>
              </a:rPr>
              <a:t> Storage, data movement and management complexity</a:t>
            </a:r>
            <a:endParaRPr/>
          </a:p>
        </p:txBody>
      </p:sp>
      <p:sp>
        <p:nvSpPr>
          <p:cNvPr id="968" name="Shape 96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969" name="Shape 969"/>
          <p:cNvSpPr txBox="1">
            <a:spLocks noGrp="1"/>
          </p:cNvSpPr>
          <p:nvPr>
            <p:ph type="body" idx="2"/>
          </p:nvPr>
        </p:nvSpPr>
        <p:spPr>
          <a:xfrm>
            <a:off x="514350" y="1304995"/>
            <a:ext cx="8542564" cy="4840828"/>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 </a:t>
            </a:r>
            <a:endParaRPr/>
          </a:p>
        </p:txBody>
      </p:sp>
      <p:grpSp>
        <p:nvGrpSpPr>
          <p:cNvPr id="970" name="Shape 970"/>
          <p:cNvGrpSpPr/>
          <p:nvPr/>
        </p:nvGrpSpPr>
        <p:grpSpPr>
          <a:xfrm>
            <a:off x="1692060" y="1558729"/>
            <a:ext cx="7630801" cy="4587093"/>
            <a:chOff x="3071992" y="1741300"/>
            <a:chExt cx="6306447" cy="4170084"/>
          </a:xfrm>
        </p:grpSpPr>
        <p:grpSp>
          <p:nvGrpSpPr>
            <p:cNvPr id="971" name="Shape 971"/>
            <p:cNvGrpSpPr/>
            <p:nvPr/>
          </p:nvGrpSpPr>
          <p:grpSpPr>
            <a:xfrm>
              <a:off x="6873767" y="1741301"/>
              <a:ext cx="2504672" cy="2336330"/>
              <a:chOff x="4892567" y="1607951"/>
              <a:chExt cx="2504672" cy="2336330"/>
            </a:xfrm>
          </p:grpSpPr>
          <p:sp>
            <p:nvSpPr>
              <p:cNvPr id="972" name="Shape 972"/>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3" name="Shape 973"/>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4" name="Shape 974"/>
              <p:cNvSpPr/>
              <p:nvPr/>
            </p:nvSpPr>
            <p:spPr>
              <a:xfrm>
                <a:off x="4892567" y="2785319"/>
                <a:ext cx="455853" cy="919353"/>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5" name="Shape 975"/>
              <p:cNvSpPr/>
              <p:nvPr/>
            </p:nvSpPr>
            <p:spPr>
              <a:xfrm>
                <a:off x="6794671" y="2785321"/>
                <a:ext cx="455853" cy="919893"/>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6" name="Shape 976"/>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977" name="Shape 977"/>
            <p:cNvGrpSpPr/>
            <p:nvPr/>
          </p:nvGrpSpPr>
          <p:grpSpPr>
            <a:xfrm>
              <a:off x="4974094" y="3575056"/>
              <a:ext cx="2503757" cy="2336328"/>
              <a:chOff x="3371475" y="3591818"/>
              <a:chExt cx="2074748" cy="1936007"/>
            </a:xfrm>
          </p:grpSpPr>
          <p:sp>
            <p:nvSpPr>
              <p:cNvPr id="978" name="Shape 978"/>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9" name="Shape 979"/>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0" name="Shape 980"/>
              <p:cNvSpPr/>
              <p:nvPr/>
            </p:nvSpPr>
            <p:spPr>
              <a:xfrm rot="10800000" flipH="1">
                <a:off x="3371475" y="3790370"/>
                <a:ext cx="377745" cy="761826"/>
              </a:xfrm>
              <a:prstGeom prst="rect">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1" name="Shape 981"/>
              <p:cNvSpPr/>
              <p:nvPr/>
            </p:nvSpPr>
            <p:spPr>
              <a:xfrm rot="10800000" flipH="1">
                <a:off x="4946903" y="3789921"/>
                <a:ext cx="377745" cy="762272"/>
              </a:xfrm>
              <a:prstGeom prst="rect">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2" name="Shape 982"/>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983" name="Shape 983"/>
            <p:cNvGrpSpPr/>
            <p:nvPr/>
          </p:nvGrpSpPr>
          <p:grpSpPr>
            <a:xfrm>
              <a:off x="3071992" y="1741300"/>
              <a:ext cx="2504672" cy="2336331"/>
              <a:chOff x="1090792" y="1607950"/>
              <a:chExt cx="2504672" cy="2336331"/>
            </a:xfrm>
          </p:grpSpPr>
          <p:sp>
            <p:nvSpPr>
              <p:cNvPr id="984" name="Shape 984"/>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5" name="Shape 985"/>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6" name="Shape 986"/>
              <p:cNvSpPr/>
              <p:nvPr/>
            </p:nvSpPr>
            <p:spPr>
              <a:xfrm>
                <a:off x="1090792" y="2785318"/>
                <a:ext cx="455853" cy="919353"/>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7" name="Shape 987"/>
              <p:cNvSpPr/>
              <p:nvPr/>
            </p:nvSpPr>
            <p:spPr>
              <a:xfrm>
                <a:off x="2992894" y="2785318"/>
                <a:ext cx="455853" cy="919893"/>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8" name="Shape 988"/>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989" name="Shape 989"/>
          <p:cNvSpPr/>
          <p:nvPr/>
        </p:nvSpPr>
        <p:spPr>
          <a:xfrm>
            <a:off x="2768458" y="2607947"/>
            <a:ext cx="611596" cy="611596"/>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90" name="Shape 990"/>
          <p:cNvSpPr/>
          <p:nvPr/>
        </p:nvSpPr>
        <p:spPr>
          <a:xfrm>
            <a:off x="2940428" y="2775247"/>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991" name="Shape 991"/>
          <p:cNvSpPr/>
          <p:nvPr/>
        </p:nvSpPr>
        <p:spPr>
          <a:xfrm>
            <a:off x="5128077" y="4508987"/>
            <a:ext cx="611596" cy="611596"/>
          </a:xfrm>
          <a:prstGeom prst="ellipse">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92" name="Shape 992"/>
          <p:cNvSpPr/>
          <p:nvPr/>
        </p:nvSpPr>
        <p:spPr>
          <a:xfrm>
            <a:off x="5310537" y="467512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grpSp>
        <p:nvGrpSpPr>
          <p:cNvPr id="993" name="Shape 993"/>
          <p:cNvGrpSpPr/>
          <p:nvPr/>
        </p:nvGrpSpPr>
        <p:grpSpPr>
          <a:xfrm>
            <a:off x="7365841" y="2607947"/>
            <a:ext cx="611596" cy="611596"/>
            <a:chOff x="5759496" y="2448663"/>
            <a:chExt cx="611596" cy="611596"/>
          </a:xfrm>
        </p:grpSpPr>
        <p:sp>
          <p:nvSpPr>
            <p:cNvPr id="994" name="Shape 994"/>
            <p:cNvSpPr/>
            <p:nvPr/>
          </p:nvSpPr>
          <p:spPr>
            <a:xfrm>
              <a:off x="5759496" y="2448663"/>
              <a:ext cx="611596" cy="611596"/>
            </a:xfrm>
            <a:prstGeom prst="ellipse">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95" name="Shape 995"/>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grpSp>
      <p:sp>
        <p:nvSpPr>
          <p:cNvPr id="996" name="Shape 996"/>
          <p:cNvSpPr txBox="1"/>
          <p:nvPr/>
        </p:nvSpPr>
        <p:spPr>
          <a:xfrm>
            <a:off x="2372124" y="3270899"/>
            <a:ext cx="1334043" cy="39687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1</a:t>
            </a:r>
            <a:endParaRPr/>
          </a:p>
        </p:txBody>
      </p:sp>
      <p:sp>
        <p:nvSpPr>
          <p:cNvPr id="997" name="Shape 997"/>
          <p:cNvSpPr txBox="1"/>
          <p:nvPr/>
        </p:nvSpPr>
        <p:spPr>
          <a:xfrm>
            <a:off x="2362644" y="3682445"/>
            <a:ext cx="1334043"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Cost associated with storage</a:t>
            </a:r>
            <a:endParaRPr/>
          </a:p>
        </p:txBody>
      </p:sp>
      <p:sp>
        <p:nvSpPr>
          <p:cNvPr id="998" name="Shape 998"/>
          <p:cNvSpPr txBox="1"/>
          <p:nvPr/>
        </p:nvSpPr>
        <p:spPr>
          <a:xfrm>
            <a:off x="4782973" y="4067695"/>
            <a:ext cx="1334043" cy="39687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2</a:t>
            </a:r>
            <a:endParaRPr/>
          </a:p>
        </p:txBody>
      </p:sp>
      <p:sp>
        <p:nvSpPr>
          <p:cNvPr id="999" name="Shape 999"/>
          <p:cNvSpPr txBox="1"/>
          <p:nvPr/>
        </p:nvSpPr>
        <p:spPr>
          <a:xfrm>
            <a:off x="4641751" y="3148307"/>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Conversion of data formats and replication of data</a:t>
            </a:r>
            <a:endParaRPr/>
          </a:p>
        </p:txBody>
      </p:sp>
      <p:sp>
        <p:nvSpPr>
          <p:cNvPr id="1000" name="Shape 1000"/>
          <p:cNvSpPr txBox="1"/>
          <p:nvPr/>
        </p:nvSpPr>
        <p:spPr>
          <a:xfrm>
            <a:off x="7006507" y="3270899"/>
            <a:ext cx="1334043" cy="39687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3</a:t>
            </a:r>
            <a:endParaRPr/>
          </a:p>
        </p:txBody>
      </p:sp>
      <p:sp>
        <p:nvSpPr>
          <p:cNvPr id="1001" name="Shape 1001"/>
          <p:cNvSpPr txBox="1"/>
          <p:nvPr/>
        </p:nvSpPr>
        <p:spPr>
          <a:xfrm>
            <a:off x="6914102" y="3682445"/>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Challenges associated with storage and maintenance</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5.2</a:t>
            </a:r>
            <a:r>
              <a:rPr lang="en-US" sz="2800" b="1" i="0" u="none" strike="noStrike" cap="none">
                <a:solidFill>
                  <a:schemeClr val="dk2"/>
                </a:solidFill>
                <a:latin typeface="Arial"/>
                <a:ea typeface="Arial"/>
                <a:cs typeface="Arial"/>
                <a:sym typeface="Arial"/>
              </a:rPr>
              <a:t> Data center power, cooling, and floor space limitations</a:t>
            </a:r>
            <a:endParaRPr/>
          </a:p>
        </p:txBody>
      </p:sp>
      <p:sp>
        <p:nvSpPr>
          <p:cNvPr id="1008" name="Shape 100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1009" name="Shape 1009"/>
          <p:cNvSpPr txBox="1">
            <a:spLocks noGrp="1"/>
          </p:cNvSpPr>
          <p:nvPr>
            <p:ph type="body" idx="2"/>
          </p:nvPr>
        </p:nvSpPr>
        <p:spPr>
          <a:xfrm>
            <a:off x="514350" y="1304995"/>
            <a:ext cx="11677650"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Growth of computing capacity, means growth of more data centers and their availability and maintainability</a:t>
            </a:r>
            <a:endParaRPr dirty="0"/>
          </a:p>
          <a:p>
            <a:pPr marL="285750" marR="0" lvl="1" indent="-28575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Real estate power and manpower cost have exponentially increased in the last few decades.</a:t>
            </a:r>
            <a:endParaRPr dirty="0"/>
          </a:p>
          <a:p>
            <a:pPr marL="285750" marR="0" lvl="1" indent="-28575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Indirect cost of computing capacities have added a huge burden on organizations’ ability to handle data explosion</a:t>
            </a:r>
            <a:endParaRPr dirty="0"/>
          </a:p>
          <a:p>
            <a:pPr marL="285750" marR="0" lvl="1" indent="-17145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285750" marR="0" lvl="1" indent="-17145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p:txBody>
      </p:sp>
      <p:grpSp>
        <p:nvGrpSpPr>
          <p:cNvPr id="6" name="Group 5"/>
          <p:cNvGrpSpPr/>
          <p:nvPr/>
        </p:nvGrpSpPr>
        <p:grpSpPr>
          <a:xfrm>
            <a:off x="2701512" y="2419054"/>
            <a:ext cx="7303324" cy="4005002"/>
            <a:chOff x="2553195" y="2609554"/>
            <a:chExt cx="7303324" cy="4005002"/>
          </a:xfrm>
        </p:grpSpPr>
        <p:pic>
          <p:nvPicPr>
            <p:cNvPr id="1010" name="Shape 1010"/>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Lst>
            </a:blip>
            <a:srcRect l="942" t="1733" r="932" b="2685"/>
            <a:stretch/>
          </p:blipFill>
          <p:spPr>
            <a:xfrm>
              <a:off x="2553195" y="2695698"/>
              <a:ext cx="7303324" cy="3918858"/>
            </a:xfrm>
            <a:prstGeom prst="rect">
              <a:avLst/>
            </a:prstGeom>
            <a:noFill/>
            <a:ln>
              <a:noFill/>
            </a:ln>
          </p:spPr>
        </p:pic>
        <p:sp>
          <p:nvSpPr>
            <p:cNvPr id="2" name="TextBox 1"/>
            <p:cNvSpPr txBox="1"/>
            <p:nvPr/>
          </p:nvSpPr>
          <p:spPr>
            <a:xfrm>
              <a:off x="4058557" y="2609554"/>
              <a:ext cx="4326826" cy="369332"/>
            </a:xfrm>
            <a:prstGeom prst="rect">
              <a:avLst/>
            </a:prstGeom>
            <a:solidFill>
              <a:schemeClr val="bg1"/>
            </a:solidFill>
          </p:spPr>
          <p:txBody>
            <a:bodyPr wrap="none" rtlCol="0">
              <a:spAutoFit/>
            </a:bodyPr>
            <a:lstStyle/>
            <a:p>
              <a:r>
                <a:rPr lang="en-US" sz="1800" b="1" dirty="0" smtClean="0">
                  <a:solidFill>
                    <a:srgbClr val="0DAB6F"/>
                  </a:solidFill>
                </a:rPr>
                <a:t>HOT AISLE/ COLD AISLE APPROACH</a:t>
              </a:r>
              <a:endParaRPr lang="en-US" sz="1800" b="1" dirty="0">
                <a:solidFill>
                  <a:srgbClr val="0DAB6F"/>
                </a:solidFill>
              </a:endParaRPr>
            </a:p>
          </p:txBody>
        </p:sp>
        <p:sp>
          <p:nvSpPr>
            <p:cNvPr id="4" name="Freeform 3"/>
            <p:cNvSpPr/>
            <p:nvPr/>
          </p:nvSpPr>
          <p:spPr>
            <a:xfrm>
              <a:off x="3301340" y="3016332"/>
              <a:ext cx="1270660" cy="475013"/>
            </a:xfrm>
            <a:custGeom>
              <a:avLst/>
              <a:gdLst>
                <a:gd name="connsiteX0" fmla="*/ 71252 w 1270660"/>
                <a:gd name="connsiteY0" fmla="*/ 0 h 475013"/>
                <a:gd name="connsiteX1" fmla="*/ 1270660 w 1270660"/>
                <a:gd name="connsiteY1" fmla="*/ 95003 h 475013"/>
                <a:gd name="connsiteX2" fmla="*/ 1270660 w 1270660"/>
                <a:gd name="connsiteY2" fmla="*/ 475013 h 475013"/>
                <a:gd name="connsiteX3" fmla="*/ 0 w 1270660"/>
                <a:gd name="connsiteY3" fmla="*/ 475013 h 475013"/>
                <a:gd name="connsiteX4" fmla="*/ 71252 w 1270660"/>
                <a:gd name="connsiteY4" fmla="*/ 0 h 47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660" h="475013">
                  <a:moveTo>
                    <a:pt x="71252" y="0"/>
                  </a:moveTo>
                  <a:lnTo>
                    <a:pt x="1270660" y="95003"/>
                  </a:lnTo>
                  <a:lnTo>
                    <a:pt x="1270660" y="475013"/>
                  </a:lnTo>
                  <a:lnTo>
                    <a:pt x="0" y="475013"/>
                  </a:lnTo>
                  <a:lnTo>
                    <a:pt x="7125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p:cNvSpPr/>
            <p:nvPr/>
          </p:nvSpPr>
          <p:spPr>
            <a:xfrm>
              <a:off x="5676405" y="3040083"/>
              <a:ext cx="1306286" cy="451262"/>
            </a:xfrm>
            <a:custGeom>
              <a:avLst/>
              <a:gdLst>
                <a:gd name="connsiteX0" fmla="*/ 35626 w 1306286"/>
                <a:gd name="connsiteY0" fmla="*/ 308759 h 451262"/>
                <a:gd name="connsiteX1" fmla="*/ 59377 w 1306286"/>
                <a:gd name="connsiteY1" fmla="*/ 47501 h 451262"/>
                <a:gd name="connsiteX2" fmla="*/ 1306286 w 1306286"/>
                <a:gd name="connsiteY2" fmla="*/ 0 h 451262"/>
                <a:gd name="connsiteX3" fmla="*/ 1282535 w 1306286"/>
                <a:gd name="connsiteY3" fmla="*/ 439387 h 451262"/>
                <a:gd name="connsiteX4" fmla="*/ 0 w 1306286"/>
                <a:gd name="connsiteY4" fmla="*/ 451262 h 451262"/>
                <a:gd name="connsiteX5" fmla="*/ 35626 w 1306286"/>
                <a:gd name="connsiteY5" fmla="*/ 308759 h 4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6" h="451262">
                  <a:moveTo>
                    <a:pt x="35626" y="308759"/>
                  </a:moveTo>
                  <a:lnTo>
                    <a:pt x="59377" y="47501"/>
                  </a:lnTo>
                  <a:lnTo>
                    <a:pt x="1306286" y="0"/>
                  </a:lnTo>
                  <a:lnTo>
                    <a:pt x="1282535" y="439387"/>
                  </a:lnTo>
                  <a:lnTo>
                    <a:pt x="0" y="451262"/>
                  </a:lnTo>
                  <a:lnTo>
                    <a:pt x="35626" y="3087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196344" y="3040082"/>
              <a:ext cx="1375656" cy="430887"/>
            </a:xfrm>
            <a:prstGeom prst="rect">
              <a:avLst/>
            </a:prstGeom>
            <a:solidFill>
              <a:schemeClr val="bg1"/>
            </a:solidFill>
          </p:spPr>
          <p:txBody>
            <a:bodyPr wrap="square" lIns="0" tIns="0" rIns="0" bIns="0" rtlCol="0">
              <a:spAutoFit/>
            </a:bodyPr>
            <a:lstStyle/>
            <a:p>
              <a:pPr algn="ctr"/>
              <a:r>
                <a:rPr lang="en-US" dirty="0" smtClean="0"/>
                <a:t>Precision Air Conditioning Unit</a:t>
              </a:r>
              <a:endParaRPr lang="en-US" dirty="0"/>
            </a:p>
          </p:txBody>
        </p:sp>
        <p:sp>
          <p:nvSpPr>
            <p:cNvPr id="11" name="TextBox 10"/>
            <p:cNvSpPr txBox="1"/>
            <p:nvPr/>
          </p:nvSpPr>
          <p:spPr>
            <a:xfrm>
              <a:off x="5568935" y="3050270"/>
              <a:ext cx="1375656" cy="430887"/>
            </a:xfrm>
            <a:prstGeom prst="rect">
              <a:avLst/>
            </a:prstGeom>
            <a:solidFill>
              <a:schemeClr val="bg1"/>
            </a:solidFill>
          </p:spPr>
          <p:txBody>
            <a:bodyPr wrap="square" lIns="0" tIns="0" rIns="0" bIns="0" rtlCol="0">
              <a:spAutoFit/>
            </a:bodyPr>
            <a:lstStyle/>
            <a:p>
              <a:pPr algn="ctr"/>
              <a:r>
                <a:rPr lang="en-US" dirty="0" smtClean="0"/>
                <a:t>Precision Air Conditioning Unit</a:t>
              </a:r>
              <a:endParaRPr lang="en-US" dirty="0"/>
            </a:p>
          </p:txBody>
        </p:sp>
        <p:sp>
          <p:nvSpPr>
            <p:cNvPr id="12" name="TextBox 11"/>
            <p:cNvSpPr txBox="1"/>
            <p:nvPr/>
          </p:nvSpPr>
          <p:spPr>
            <a:xfrm>
              <a:off x="2932679" y="6360738"/>
              <a:ext cx="1692956" cy="182739"/>
            </a:xfrm>
            <a:prstGeom prst="rect">
              <a:avLst/>
            </a:prstGeom>
            <a:solidFill>
              <a:schemeClr val="bg1"/>
            </a:solidFill>
          </p:spPr>
          <p:txBody>
            <a:bodyPr wrap="square" lIns="0" tIns="0" rIns="0" bIns="0" rtlCol="0" anchor="ctr">
              <a:spAutoFit/>
            </a:bodyPr>
            <a:lstStyle/>
            <a:p>
              <a:pPr algn="ctr"/>
              <a:r>
                <a:rPr lang="en-US" b="1" dirty="0" smtClean="0"/>
                <a:t>Cable Management</a:t>
              </a:r>
              <a:endParaRPr lang="en-US" b="1" dirty="0"/>
            </a:p>
          </p:txBody>
        </p:sp>
        <p:sp>
          <p:nvSpPr>
            <p:cNvPr id="13" name="TextBox 12"/>
            <p:cNvSpPr txBox="1"/>
            <p:nvPr/>
          </p:nvSpPr>
          <p:spPr>
            <a:xfrm>
              <a:off x="5576043" y="6336975"/>
              <a:ext cx="1357990" cy="179138"/>
            </a:xfrm>
            <a:prstGeom prst="rect">
              <a:avLst/>
            </a:prstGeom>
            <a:solidFill>
              <a:schemeClr val="bg1"/>
            </a:solidFill>
          </p:spPr>
          <p:txBody>
            <a:bodyPr wrap="square" lIns="0" tIns="0" rIns="0" bIns="0" rtlCol="0" anchor="ctr">
              <a:spAutoFit/>
            </a:bodyPr>
            <a:lstStyle/>
            <a:p>
              <a:pPr algn="ctr"/>
              <a:r>
                <a:rPr lang="en-US" b="1" dirty="0" smtClean="0"/>
                <a:t>Perforated Tiles</a:t>
              </a:r>
              <a:endParaRPr lang="en-US" b="1" dirty="0"/>
            </a:p>
          </p:txBody>
        </p:sp>
        <p:sp>
          <p:nvSpPr>
            <p:cNvPr id="14" name="TextBox 13"/>
            <p:cNvSpPr txBox="1"/>
            <p:nvPr/>
          </p:nvSpPr>
          <p:spPr>
            <a:xfrm>
              <a:off x="8609692" y="5914773"/>
              <a:ext cx="1083045" cy="195858"/>
            </a:xfrm>
            <a:prstGeom prst="rect">
              <a:avLst/>
            </a:prstGeom>
            <a:solidFill>
              <a:srgbClr val="7FB1D8"/>
            </a:solidFill>
          </p:spPr>
          <p:txBody>
            <a:bodyPr wrap="square" lIns="0" tIns="0" rIns="0" bIns="0" rtlCol="0" anchor="ctr">
              <a:spAutoFit/>
            </a:bodyPr>
            <a:lstStyle/>
            <a:p>
              <a:pPr algn="ctr"/>
              <a:r>
                <a:rPr lang="en-US" b="1" dirty="0" smtClean="0">
                  <a:solidFill>
                    <a:schemeClr val="bg1"/>
                  </a:solidFill>
                </a:rPr>
                <a:t>Raised Floor</a:t>
              </a:r>
              <a:endParaRPr lang="en-US" b="1" dirty="0">
                <a:solidFill>
                  <a:schemeClr val="bg1"/>
                </a:solidFill>
              </a:endParaRPr>
            </a:p>
          </p:txBody>
        </p:sp>
        <p:sp>
          <p:nvSpPr>
            <p:cNvPr id="15" name="TextBox 14"/>
            <p:cNvSpPr txBox="1"/>
            <p:nvPr/>
          </p:nvSpPr>
          <p:spPr>
            <a:xfrm>
              <a:off x="4275117" y="5610747"/>
              <a:ext cx="895078" cy="215444"/>
            </a:xfrm>
            <a:prstGeom prst="rect">
              <a:avLst/>
            </a:prstGeom>
            <a:solidFill>
              <a:schemeClr val="bg1"/>
            </a:solidFill>
          </p:spPr>
          <p:txBody>
            <a:bodyPr wrap="square" lIns="0" tIns="0" rIns="0" bIns="0" rtlCol="0">
              <a:spAutoFit/>
            </a:bodyPr>
            <a:lstStyle/>
            <a:p>
              <a:pPr algn="ctr"/>
              <a:r>
                <a:rPr lang="en-US" dirty="0" smtClean="0"/>
                <a:t>Hot AISLE</a:t>
              </a:r>
              <a:endParaRPr lang="en-US" dirty="0"/>
            </a:p>
          </p:txBody>
        </p:sp>
        <p:sp>
          <p:nvSpPr>
            <p:cNvPr id="16" name="TextBox 15"/>
            <p:cNvSpPr txBox="1"/>
            <p:nvPr/>
          </p:nvSpPr>
          <p:spPr>
            <a:xfrm>
              <a:off x="5707697" y="5624602"/>
              <a:ext cx="984586" cy="215444"/>
            </a:xfrm>
            <a:prstGeom prst="rect">
              <a:avLst/>
            </a:prstGeom>
            <a:solidFill>
              <a:schemeClr val="bg1"/>
            </a:solidFill>
          </p:spPr>
          <p:txBody>
            <a:bodyPr wrap="square" lIns="0" tIns="0" rIns="0" bIns="0" rtlCol="0">
              <a:spAutoFit/>
            </a:bodyPr>
            <a:lstStyle/>
            <a:p>
              <a:pPr algn="ctr"/>
              <a:r>
                <a:rPr lang="en-US" dirty="0" smtClean="0"/>
                <a:t>Cold AISLE</a:t>
              </a:r>
              <a:endParaRPr lang="en-US" dirty="0"/>
            </a:p>
          </p:txBody>
        </p:sp>
        <p:sp>
          <p:nvSpPr>
            <p:cNvPr id="17" name="TextBox 16"/>
            <p:cNvSpPr txBox="1"/>
            <p:nvPr/>
          </p:nvSpPr>
          <p:spPr>
            <a:xfrm>
              <a:off x="7229785" y="5610747"/>
              <a:ext cx="895078" cy="215444"/>
            </a:xfrm>
            <a:prstGeom prst="rect">
              <a:avLst/>
            </a:prstGeom>
            <a:solidFill>
              <a:schemeClr val="bg1"/>
            </a:solidFill>
          </p:spPr>
          <p:txBody>
            <a:bodyPr wrap="square" lIns="0" tIns="0" rIns="0" bIns="0" rtlCol="0">
              <a:spAutoFit/>
            </a:bodyPr>
            <a:lstStyle/>
            <a:p>
              <a:pPr algn="ctr"/>
              <a:r>
                <a:rPr lang="en-US" dirty="0" smtClean="0"/>
                <a:t>Hot AISLE</a:t>
              </a:r>
              <a:endParaRPr lang="en-US" dirty="0"/>
            </a:p>
          </p:txBody>
        </p:sp>
        <p:sp>
          <p:nvSpPr>
            <p:cNvPr id="18" name="TextBox 17"/>
            <p:cNvSpPr txBox="1"/>
            <p:nvPr/>
          </p:nvSpPr>
          <p:spPr>
            <a:xfrm>
              <a:off x="7866958" y="6377683"/>
              <a:ext cx="1692956" cy="182739"/>
            </a:xfrm>
            <a:prstGeom prst="rect">
              <a:avLst/>
            </a:prstGeom>
            <a:solidFill>
              <a:schemeClr val="bg1"/>
            </a:solidFill>
          </p:spPr>
          <p:txBody>
            <a:bodyPr wrap="square" lIns="0" tIns="0" rIns="0" bIns="0" rtlCol="0" anchor="ctr">
              <a:spAutoFit/>
            </a:bodyPr>
            <a:lstStyle/>
            <a:p>
              <a:pPr algn="ctr"/>
              <a:r>
                <a:rPr lang="en-US" b="1" dirty="0" smtClean="0"/>
                <a:t>Cable Management</a:t>
              </a:r>
              <a:endParaRPr lang="en-US" b="1" dirty="0"/>
            </a:p>
          </p:txBody>
        </p:sp>
      </p:grpSp>
      <p:sp>
        <p:nvSpPr>
          <p:cNvPr id="7" name="Rounded Rectangle 6"/>
          <p:cNvSpPr/>
          <p:nvPr/>
        </p:nvSpPr>
        <p:spPr>
          <a:xfrm>
            <a:off x="2590800" y="2374900"/>
            <a:ext cx="7518400" cy="4076700"/>
          </a:xfrm>
          <a:prstGeom prst="roundRect">
            <a:avLst>
              <a:gd name="adj" fmla="val 2637"/>
            </a:avLst>
          </a:prstGeom>
          <a:noFill/>
          <a:ln w="762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Module Learning Objectives</a:t>
            </a:r>
            <a:endParaRPr sz="2800" b="1" i="0" u="none" strike="noStrike" cap="none">
              <a:solidFill>
                <a:schemeClr val="dk2"/>
              </a:solidFill>
              <a:latin typeface="Arial"/>
              <a:ea typeface="Arial"/>
              <a:cs typeface="Arial"/>
              <a:sym typeface="Arial"/>
            </a:endParaRPr>
          </a:p>
        </p:txBody>
      </p:sp>
      <p:sp>
        <p:nvSpPr>
          <p:cNvPr id="724" name="Shape 72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a:t>
            </a:r>
            <a:r>
              <a:rPr lang="en-US" sz="1600" b="0" i="0" u="none" strike="noStrike" cap="none">
                <a:solidFill>
                  <a:srgbClr val="0EC07D"/>
                </a:solidFill>
                <a:latin typeface="Arial"/>
                <a:ea typeface="Arial"/>
                <a:cs typeface="Arial"/>
                <a:sym typeface="Arial"/>
              </a:rPr>
              <a:t> Data Growth Explosion</a:t>
            </a:r>
            <a:endParaRPr/>
          </a:p>
        </p:txBody>
      </p:sp>
      <p:sp>
        <p:nvSpPr>
          <p:cNvPr id="725" name="Shape 725"/>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At the end of this module, you will be able to:</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List the sources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Identify multiple sectors that generate huge volumes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Identify the </a:t>
            </a:r>
            <a:r>
              <a:rPr lang="en-US"/>
              <a:t>sources </a:t>
            </a:r>
            <a:r>
              <a:rPr lang="en-US" sz="1800" b="0" i="0" u="none" strike="noStrike" cap="none">
                <a:solidFill>
                  <a:schemeClr val="dk1"/>
                </a:solidFill>
                <a:latin typeface="Arial"/>
                <a:ea typeface="Arial"/>
                <a:cs typeface="Arial"/>
                <a:sym typeface="Arial"/>
              </a:rPr>
              <a:t>of data </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Enumerate the different types of data and examples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Define data explosion </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List and explain the challenges of Data Explosion</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26" name="Shape 726"/>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208625" y="633250"/>
            <a:ext cx="10959300" cy="492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5.3</a:t>
            </a:r>
            <a:r>
              <a:rPr lang="en-US" sz="2800" b="1" i="0" u="none" strike="noStrike" cap="none">
                <a:solidFill>
                  <a:schemeClr val="dk2"/>
                </a:solidFill>
                <a:latin typeface="Arial"/>
                <a:ea typeface="Arial"/>
                <a:cs typeface="Arial"/>
                <a:sym typeface="Arial"/>
              </a:rPr>
              <a:t> System management and growing </a:t>
            </a:r>
            <a:r>
              <a:rPr lang="en-US"/>
              <a:t>database </a:t>
            </a:r>
            <a:r>
              <a:rPr lang="en-US" sz="2800" b="1" i="0" u="none" strike="noStrike" cap="none">
                <a:solidFill>
                  <a:schemeClr val="dk2"/>
                </a:solidFill>
                <a:latin typeface="Arial"/>
                <a:ea typeface="Arial"/>
                <a:cs typeface="Arial"/>
                <a:sym typeface="Arial"/>
              </a:rPr>
              <a:t>complexit</a:t>
            </a:r>
            <a:r>
              <a:rPr lang="en-US"/>
              <a:t>ies</a:t>
            </a:r>
            <a:endParaRPr/>
          </a:p>
        </p:txBody>
      </p:sp>
      <p:sp>
        <p:nvSpPr>
          <p:cNvPr id="1017" name="Shape 1017"/>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1018" name="Shape 1018"/>
          <p:cNvSpPr txBox="1">
            <a:spLocks noGrp="1"/>
          </p:cNvSpPr>
          <p:nvPr>
            <p:ph type="body" idx="2"/>
          </p:nvPr>
        </p:nvSpPr>
        <p:spPr>
          <a:xfrm>
            <a:off x="514350" y="1304995"/>
            <a:ext cx="6496050"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Complex relations among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Computing capacity/availability to process complex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Inability of existing systems to handle huge volumes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Analysis of data and deriving useful patterns out of it is a challenge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a:t>Clustering of databases for high-end enterprise applications is a challenge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Algorithms lack the ability to handle complex clusters without supervision.</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1019" name="Shape 1019"/>
          <p:cNvPicPr preferRelativeResize="0"/>
          <p:nvPr/>
        </p:nvPicPr>
        <p:blipFill rotWithShape="1">
          <a:blip r:embed="rId3">
            <a:alphaModFix/>
          </a:blip>
          <a:srcRect/>
          <a:stretch/>
        </p:blipFill>
        <p:spPr>
          <a:xfrm>
            <a:off x="8077410" y="2942644"/>
            <a:ext cx="3298511" cy="3006912"/>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5.4</a:t>
            </a:r>
            <a:r>
              <a:rPr lang="en-US" sz="2800" b="1" i="0" u="none" strike="noStrike" cap="none">
                <a:solidFill>
                  <a:schemeClr val="dk2"/>
                </a:solidFill>
                <a:latin typeface="Arial"/>
                <a:ea typeface="Arial"/>
                <a:cs typeface="Arial"/>
                <a:sym typeface="Arial"/>
              </a:rPr>
              <a:t> Availability of security systems to protect data</a:t>
            </a:r>
            <a:endParaRPr/>
          </a:p>
        </p:txBody>
      </p:sp>
      <p:sp>
        <p:nvSpPr>
          <p:cNvPr id="1026" name="Shape 102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1027" name="Shape 1027"/>
          <p:cNvSpPr txBox="1">
            <a:spLocks noGrp="1"/>
          </p:cNvSpPr>
          <p:nvPr>
            <p:ph type="body" idx="2"/>
          </p:nvPr>
        </p:nvSpPr>
        <p:spPr>
          <a:xfrm>
            <a:off x="514349" y="1304995"/>
            <a:ext cx="8275689"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Issues with the encryption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Need of Access Control Lists (ACL)</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Need of secure methods to transmit large blocks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Need to ensure confidentiality, integrity, and availability</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1028" name="Shape 1028"/>
          <p:cNvPicPr preferRelativeResize="0"/>
          <p:nvPr/>
        </p:nvPicPr>
        <p:blipFill rotWithShape="1">
          <a:blip r:embed="rId3">
            <a:alphaModFix/>
          </a:blip>
          <a:srcRect/>
          <a:stretch/>
        </p:blipFill>
        <p:spPr>
          <a:xfrm>
            <a:off x="8579148" y="3187597"/>
            <a:ext cx="2541136" cy="25172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136825" y="633250"/>
            <a:ext cx="12192000" cy="456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5.5</a:t>
            </a:r>
            <a:r>
              <a:rPr lang="en-US" sz="2800" b="1" i="0" u="none" strike="noStrike" cap="none">
                <a:solidFill>
                  <a:schemeClr val="dk2"/>
                </a:solidFill>
                <a:latin typeface="Arial"/>
                <a:ea typeface="Arial"/>
                <a:cs typeface="Arial"/>
                <a:sym typeface="Arial"/>
              </a:rPr>
              <a:t> Lack of support for heterogeneous environment and accelerators</a:t>
            </a:r>
            <a:endParaRPr/>
          </a:p>
        </p:txBody>
      </p:sp>
      <p:sp>
        <p:nvSpPr>
          <p:cNvPr id="1035" name="Shape 103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1036" name="Shape 1036"/>
          <p:cNvSpPr txBox="1">
            <a:spLocks noGrp="1"/>
          </p:cNvSpPr>
          <p:nvPr>
            <p:ph type="body" idx="2"/>
          </p:nvPr>
        </p:nvSpPr>
        <p:spPr>
          <a:xfrm>
            <a:off x="514350" y="1304995"/>
            <a:ext cx="5581936"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Multiple formats of data that is generated</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Heterogeneous nature of data created, analyzed and processed.</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Multiple platforms and databases maintained by enterprises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Ensuring data availability in heterogeneous environments is complex and time consuming. </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Lack of support systems in organizations</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grpSp>
        <p:nvGrpSpPr>
          <p:cNvPr id="1037" name="Shape 1037"/>
          <p:cNvGrpSpPr/>
          <p:nvPr/>
        </p:nvGrpSpPr>
        <p:grpSpPr>
          <a:xfrm>
            <a:off x="6529768" y="1542833"/>
            <a:ext cx="5123206" cy="4424003"/>
            <a:chOff x="6819900" y="1749453"/>
            <a:chExt cx="4657460" cy="4021821"/>
          </a:xfrm>
        </p:grpSpPr>
        <p:sp>
          <p:nvSpPr>
            <p:cNvPr id="1038" name="Shape 1038"/>
            <p:cNvSpPr/>
            <p:nvPr/>
          </p:nvSpPr>
          <p:spPr>
            <a:xfrm>
              <a:off x="7153275" y="2562225"/>
              <a:ext cx="381000" cy="904875"/>
            </a:xfrm>
            <a:custGeom>
              <a:avLst/>
              <a:gdLst/>
              <a:ahLst/>
              <a:cxnLst/>
              <a:rect l="0" t="0" r="0" b="0"/>
              <a:pathLst>
                <a:path w="381000" h="904875" extrusionOk="0">
                  <a:moveTo>
                    <a:pt x="0" y="0"/>
                  </a:moveTo>
                  <a:lnTo>
                    <a:pt x="381000" y="485775"/>
                  </a:lnTo>
                  <a:lnTo>
                    <a:pt x="57150" y="9048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9" name="Shape 1039"/>
            <p:cNvSpPr/>
            <p:nvPr/>
          </p:nvSpPr>
          <p:spPr>
            <a:xfrm>
              <a:off x="7400925" y="2381250"/>
              <a:ext cx="590550" cy="352425"/>
            </a:xfrm>
            <a:custGeom>
              <a:avLst/>
              <a:gdLst/>
              <a:ahLst/>
              <a:cxnLst/>
              <a:rect l="0" t="0" r="0" b="0"/>
              <a:pathLst>
                <a:path w="590550" h="352425" extrusionOk="0">
                  <a:moveTo>
                    <a:pt x="0" y="0"/>
                  </a:moveTo>
                  <a:lnTo>
                    <a:pt x="590550" y="35242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0" name="Shape 1040"/>
            <p:cNvSpPr/>
            <p:nvPr/>
          </p:nvSpPr>
          <p:spPr>
            <a:xfrm>
              <a:off x="7620000" y="2571750"/>
              <a:ext cx="95250" cy="200025"/>
            </a:xfrm>
            <a:custGeom>
              <a:avLst/>
              <a:gdLst/>
              <a:ahLst/>
              <a:cxnLst/>
              <a:rect l="0" t="0" r="0" b="0"/>
              <a:pathLst>
                <a:path w="95250" h="200025" extrusionOk="0">
                  <a:moveTo>
                    <a:pt x="95250" y="0"/>
                  </a:moveTo>
                  <a:lnTo>
                    <a:pt x="0" y="20002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1" name="Shape 1041"/>
            <p:cNvSpPr/>
            <p:nvPr/>
          </p:nvSpPr>
          <p:spPr>
            <a:xfrm>
              <a:off x="8191500" y="2057400"/>
              <a:ext cx="0" cy="161925"/>
            </a:xfrm>
            <a:custGeom>
              <a:avLst/>
              <a:gdLst/>
              <a:ahLst/>
              <a:cxnLst/>
              <a:rect l="0" t="0" r="0" b="0"/>
              <a:pathLst>
                <a:path w="120000" h="161925" extrusionOk="0">
                  <a:moveTo>
                    <a:pt x="0" y="0"/>
                  </a:moveTo>
                  <a:lnTo>
                    <a:pt x="0" y="16192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2" name="Shape 1042"/>
            <p:cNvSpPr/>
            <p:nvPr/>
          </p:nvSpPr>
          <p:spPr>
            <a:xfrm>
              <a:off x="8772525" y="1924050"/>
              <a:ext cx="1638300" cy="876300"/>
            </a:xfrm>
            <a:custGeom>
              <a:avLst/>
              <a:gdLst/>
              <a:ahLst/>
              <a:cxnLst/>
              <a:rect l="0" t="0" r="0" b="0"/>
              <a:pathLst>
                <a:path w="1638300" h="876300" extrusionOk="0">
                  <a:moveTo>
                    <a:pt x="0" y="0"/>
                  </a:moveTo>
                  <a:lnTo>
                    <a:pt x="504825" y="266700"/>
                  </a:lnTo>
                  <a:lnTo>
                    <a:pt x="666750" y="723900"/>
                  </a:lnTo>
                  <a:lnTo>
                    <a:pt x="971550" y="876300"/>
                  </a:lnTo>
                  <a:lnTo>
                    <a:pt x="1638300" y="8763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3" name="Shape 1043"/>
            <p:cNvSpPr/>
            <p:nvPr/>
          </p:nvSpPr>
          <p:spPr>
            <a:xfrm rot="-272295">
              <a:off x="9229725" y="1819275"/>
              <a:ext cx="333375" cy="381000"/>
            </a:xfrm>
            <a:custGeom>
              <a:avLst/>
              <a:gdLst/>
              <a:ahLst/>
              <a:cxnLst/>
              <a:rect l="0" t="0" r="0" b="0"/>
              <a:pathLst>
                <a:path w="333375" h="381000" extrusionOk="0">
                  <a:moveTo>
                    <a:pt x="333375" y="0"/>
                  </a:moveTo>
                  <a:lnTo>
                    <a:pt x="0" y="3810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4" name="Shape 1044"/>
            <p:cNvSpPr/>
            <p:nvPr/>
          </p:nvSpPr>
          <p:spPr>
            <a:xfrm>
              <a:off x="7677150" y="2200275"/>
              <a:ext cx="3448050" cy="2152650"/>
            </a:xfrm>
            <a:custGeom>
              <a:avLst/>
              <a:gdLst/>
              <a:ahLst/>
              <a:cxnLst/>
              <a:rect l="0" t="0" r="0" b="0"/>
              <a:pathLst>
                <a:path w="3448050" h="2152650" extrusionOk="0">
                  <a:moveTo>
                    <a:pt x="3448050" y="0"/>
                  </a:moveTo>
                  <a:lnTo>
                    <a:pt x="3114675" y="428625"/>
                  </a:lnTo>
                  <a:lnTo>
                    <a:pt x="2724150" y="1000125"/>
                  </a:lnTo>
                  <a:lnTo>
                    <a:pt x="2800350" y="1704975"/>
                  </a:lnTo>
                  <a:lnTo>
                    <a:pt x="2209800" y="2076450"/>
                  </a:lnTo>
                  <a:lnTo>
                    <a:pt x="1524000" y="2152650"/>
                  </a:lnTo>
                  <a:lnTo>
                    <a:pt x="914400" y="1657350"/>
                  </a:lnTo>
                  <a:lnTo>
                    <a:pt x="400050" y="1390650"/>
                  </a:lnTo>
                  <a:lnTo>
                    <a:pt x="0" y="14097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5" name="Shape 1045"/>
            <p:cNvSpPr/>
            <p:nvPr/>
          </p:nvSpPr>
          <p:spPr>
            <a:xfrm>
              <a:off x="8039100" y="3867150"/>
              <a:ext cx="381000" cy="247650"/>
            </a:xfrm>
            <a:custGeom>
              <a:avLst/>
              <a:gdLst/>
              <a:ahLst/>
              <a:cxnLst/>
              <a:rect l="0" t="0" r="0" b="0"/>
              <a:pathLst>
                <a:path w="381000" h="247650" extrusionOk="0">
                  <a:moveTo>
                    <a:pt x="0" y="247650"/>
                  </a:moveTo>
                  <a:lnTo>
                    <a:pt x="381000" y="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6" name="Shape 1046"/>
            <p:cNvSpPr/>
            <p:nvPr/>
          </p:nvSpPr>
          <p:spPr>
            <a:xfrm>
              <a:off x="8734425" y="3105150"/>
              <a:ext cx="485775" cy="742950"/>
            </a:xfrm>
            <a:custGeom>
              <a:avLst/>
              <a:gdLst/>
              <a:ahLst/>
              <a:cxnLst/>
              <a:rect l="0" t="0" r="0" b="0"/>
              <a:pathLst>
                <a:path w="485775" h="742950" extrusionOk="0">
                  <a:moveTo>
                    <a:pt x="114300" y="0"/>
                  </a:moveTo>
                  <a:lnTo>
                    <a:pt x="0" y="285750"/>
                  </a:lnTo>
                  <a:lnTo>
                    <a:pt x="304800" y="285750"/>
                  </a:lnTo>
                  <a:lnTo>
                    <a:pt x="457200" y="495300"/>
                  </a:lnTo>
                  <a:lnTo>
                    <a:pt x="485775" y="74295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7" name="Shape 1047"/>
            <p:cNvSpPr/>
            <p:nvPr/>
          </p:nvSpPr>
          <p:spPr>
            <a:xfrm>
              <a:off x="9182100" y="3581400"/>
              <a:ext cx="257175" cy="66675"/>
            </a:xfrm>
            <a:custGeom>
              <a:avLst/>
              <a:gdLst/>
              <a:ahLst/>
              <a:cxnLst/>
              <a:rect l="0" t="0" r="0" b="0"/>
              <a:pathLst>
                <a:path w="257175" h="66675" extrusionOk="0">
                  <a:moveTo>
                    <a:pt x="0" y="0"/>
                  </a:moveTo>
                  <a:lnTo>
                    <a:pt x="257175" y="666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 name="Shape 1048"/>
            <p:cNvSpPr/>
            <p:nvPr/>
          </p:nvSpPr>
          <p:spPr>
            <a:xfrm>
              <a:off x="8675482" y="3295769"/>
              <a:ext cx="130504" cy="107603"/>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 name="Shape 1049"/>
            <p:cNvSpPr/>
            <p:nvPr/>
          </p:nvSpPr>
          <p:spPr>
            <a:xfrm>
              <a:off x="10325100" y="2514600"/>
              <a:ext cx="428625" cy="66675"/>
            </a:xfrm>
            <a:custGeom>
              <a:avLst/>
              <a:gdLst/>
              <a:ahLst/>
              <a:cxnLst/>
              <a:rect l="0" t="0" r="0" b="0"/>
              <a:pathLst>
                <a:path w="428625" h="66675" extrusionOk="0">
                  <a:moveTo>
                    <a:pt x="0" y="0"/>
                  </a:moveTo>
                  <a:lnTo>
                    <a:pt x="428625" y="666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0" name="Shape 1050"/>
            <p:cNvSpPr/>
            <p:nvPr/>
          </p:nvSpPr>
          <p:spPr>
            <a:xfrm>
              <a:off x="10572750" y="2733675"/>
              <a:ext cx="695325" cy="1152525"/>
            </a:xfrm>
            <a:custGeom>
              <a:avLst/>
              <a:gdLst/>
              <a:ahLst/>
              <a:cxnLst/>
              <a:rect l="0" t="0" r="0" b="0"/>
              <a:pathLst>
                <a:path w="695325" h="1152525" extrusionOk="0">
                  <a:moveTo>
                    <a:pt x="295275" y="0"/>
                  </a:moveTo>
                  <a:lnTo>
                    <a:pt x="409575" y="438150"/>
                  </a:lnTo>
                  <a:lnTo>
                    <a:pt x="0" y="1104900"/>
                  </a:lnTo>
                  <a:lnTo>
                    <a:pt x="133350" y="1152525"/>
                  </a:lnTo>
                  <a:lnTo>
                    <a:pt x="695325" y="7524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1" name="Shape 1051"/>
            <p:cNvSpPr/>
            <p:nvPr/>
          </p:nvSpPr>
          <p:spPr>
            <a:xfrm>
              <a:off x="9782175" y="4276725"/>
              <a:ext cx="781050" cy="790575"/>
            </a:xfrm>
            <a:custGeom>
              <a:avLst/>
              <a:gdLst/>
              <a:ahLst/>
              <a:cxnLst/>
              <a:rect l="0" t="0" r="0" b="0"/>
              <a:pathLst>
                <a:path w="781050" h="790575" extrusionOk="0">
                  <a:moveTo>
                    <a:pt x="104775" y="0"/>
                  </a:moveTo>
                  <a:lnTo>
                    <a:pt x="0" y="790575"/>
                  </a:lnTo>
                  <a:lnTo>
                    <a:pt x="781050" y="7524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2" name="Shape 1052"/>
            <p:cNvSpPr/>
            <p:nvPr/>
          </p:nvSpPr>
          <p:spPr>
            <a:xfrm>
              <a:off x="8420100" y="4981575"/>
              <a:ext cx="695325" cy="600075"/>
            </a:xfrm>
            <a:custGeom>
              <a:avLst/>
              <a:gdLst/>
              <a:ahLst/>
              <a:cxnLst/>
              <a:rect l="0" t="0" r="0" b="0"/>
              <a:pathLst>
                <a:path w="695325" h="600075" extrusionOk="0">
                  <a:moveTo>
                    <a:pt x="695325" y="0"/>
                  </a:moveTo>
                  <a:lnTo>
                    <a:pt x="390525" y="571500"/>
                  </a:lnTo>
                  <a:lnTo>
                    <a:pt x="0" y="6000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3" name="Shape 1053"/>
            <p:cNvSpPr/>
            <p:nvPr/>
          </p:nvSpPr>
          <p:spPr>
            <a:xfrm>
              <a:off x="8839200" y="5553075"/>
              <a:ext cx="314325" cy="66675"/>
            </a:xfrm>
            <a:custGeom>
              <a:avLst/>
              <a:gdLst/>
              <a:ahLst/>
              <a:cxnLst/>
              <a:rect l="0" t="0" r="0" b="0"/>
              <a:pathLst>
                <a:path w="314325" h="66675" extrusionOk="0">
                  <a:moveTo>
                    <a:pt x="0" y="0"/>
                  </a:moveTo>
                  <a:lnTo>
                    <a:pt x="314325" y="666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4" name="Shape 1054"/>
            <p:cNvSpPr/>
            <p:nvPr/>
          </p:nvSpPr>
          <p:spPr>
            <a:xfrm>
              <a:off x="10153650" y="5353050"/>
              <a:ext cx="666750" cy="142875"/>
            </a:xfrm>
            <a:custGeom>
              <a:avLst/>
              <a:gdLst/>
              <a:ahLst/>
              <a:cxnLst/>
              <a:rect l="0" t="0" r="0" b="0"/>
              <a:pathLst>
                <a:path w="666750" h="142875" extrusionOk="0">
                  <a:moveTo>
                    <a:pt x="666750" y="0"/>
                  </a:moveTo>
                  <a:lnTo>
                    <a:pt x="0" y="1428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5" name="Shape 1055"/>
            <p:cNvSpPr/>
            <p:nvPr/>
          </p:nvSpPr>
          <p:spPr>
            <a:xfrm>
              <a:off x="10820400" y="5362575"/>
              <a:ext cx="285750" cy="333375"/>
            </a:xfrm>
            <a:custGeom>
              <a:avLst/>
              <a:gdLst/>
              <a:ahLst/>
              <a:cxnLst/>
              <a:rect l="0" t="0" r="0" b="0"/>
              <a:pathLst>
                <a:path w="285750" h="333375" extrusionOk="0">
                  <a:moveTo>
                    <a:pt x="285750" y="114300"/>
                  </a:moveTo>
                  <a:lnTo>
                    <a:pt x="0" y="0"/>
                  </a:lnTo>
                  <a:lnTo>
                    <a:pt x="28575" y="33337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6" name="Shape 1056"/>
            <p:cNvSpPr/>
            <p:nvPr/>
          </p:nvSpPr>
          <p:spPr>
            <a:xfrm>
              <a:off x="10134600" y="4495800"/>
              <a:ext cx="714375" cy="228600"/>
            </a:xfrm>
            <a:custGeom>
              <a:avLst/>
              <a:gdLst/>
              <a:ahLst/>
              <a:cxnLst/>
              <a:rect l="0" t="0" r="0" b="0"/>
              <a:pathLst>
                <a:path w="714375" h="228600" extrusionOk="0">
                  <a:moveTo>
                    <a:pt x="0" y="228600"/>
                  </a:moveTo>
                  <a:lnTo>
                    <a:pt x="714375" y="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7" name="Shape 1057"/>
            <p:cNvSpPr/>
            <p:nvPr/>
          </p:nvSpPr>
          <p:spPr>
            <a:xfrm>
              <a:off x="8772525" y="4600575"/>
              <a:ext cx="133350" cy="285750"/>
            </a:xfrm>
            <a:custGeom>
              <a:avLst/>
              <a:gdLst/>
              <a:ahLst/>
              <a:cxnLst/>
              <a:rect l="0" t="0" r="0" b="0"/>
              <a:pathLst>
                <a:path w="133350" h="285750" extrusionOk="0">
                  <a:moveTo>
                    <a:pt x="133350" y="0"/>
                  </a:moveTo>
                  <a:lnTo>
                    <a:pt x="0" y="28575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8" name="Shape 1058"/>
            <p:cNvSpPr/>
            <p:nvPr/>
          </p:nvSpPr>
          <p:spPr>
            <a:xfrm>
              <a:off x="8210550" y="4676775"/>
              <a:ext cx="142875" cy="457200"/>
            </a:xfrm>
            <a:custGeom>
              <a:avLst/>
              <a:gdLst/>
              <a:ahLst/>
              <a:cxnLst/>
              <a:rect l="0" t="0" r="0" b="0"/>
              <a:pathLst>
                <a:path w="142875" h="457200" extrusionOk="0">
                  <a:moveTo>
                    <a:pt x="0" y="0"/>
                  </a:moveTo>
                  <a:lnTo>
                    <a:pt x="142875" y="171450"/>
                  </a:lnTo>
                  <a:lnTo>
                    <a:pt x="66675" y="4572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9" name="Shape 1059"/>
            <p:cNvSpPr/>
            <p:nvPr/>
          </p:nvSpPr>
          <p:spPr>
            <a:xfrm>
              <a:off x="7820025" y="4857750"/>
              <a:ext cx="523875" cy="152400"/>
            </a:xfrm>
            <a:custGeom>
              <a:avLst/>
              <a:gdLst/>
              <a:ahLst/>
              <a:cxnLst/>
              <a:rect l="0" t="0" r="0" b="0"/>
              <a:pathLst>
                <a:path w="523875" h="152400" extrusionOk="0">
                  <a:moveTo>
                    <a:pt x="523875" y="0"/>
                  </a:moveTo>
                  <a:lnTo>
                    <a:pt x="0" y="1524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0" name="Shape 1060"/>
            <p:cNvSpPr/>
            <p:nvPr/>
          </p:nvSpPr>
          <p:spPr>
            <a:xfrm>
              <a:off x="9867900" y="3200400"/>
              <a:ext cx="428625" cy="19050"/>
            </a:xfrm>
            <a:custGeom>
              <a:avLst/>
              <a:gdLst/>
              <a:ahLst/>
              <a:cxnLst/>
              <a:rect l="0" t="0" r="0" b="0"/>
              <a:pathLst>
                <a:path w="428625" h="19050" extrusionOk="0">
                  <a:moveTo>
                    <a:pt x="428625" y="0"/>
                  </a:moveTo>
                  <a:lnTo>
                    <a:pt x="0" y="1905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Shape 1061"/>
            <p:cNvSpPr/>
            <p:nvPr/>
          </p:nvSpPr>
          <p:spPr>
            <a:xfrm>
              <a:off x="8648700" y="2962275"/>
              <a:ext cx="400050" cy="9525"/>
            </a:xfrm>
            <a:custGeom>
              <a:avLst/>
              <a:gdLst/>
              <a:ahLst/>
              <a:cxnLst/>
              <a:rect l="0" t="0" r="0" b="0"/>
              <a:pathLst>
                <a:path w="400050" h="9525" extrusionOk="0">
                  <a:moveTo>
                    <a:pt x="0" y="0"/>
                  </a:moveTo>
                  <a:lnTo>
                    <a:pt x="400050" y="9525"/>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2" name="Shape 1062"/>
            <p:cNvSpPr/>
            <p:nvPr/>
          </p:nvSpPr>
          <p:spPr>
            <a:xfrm>
              <a:off x="9563100" y="3486150"/>
              <a:ext cx="371475" cy="571500"/>
            </a:xfrm>
            <a:custGeom>
              <a:avLst/>
              <a:gdLst/>
              <a:ahLst/>
              <a:cxnLst/>
              <a:rect l="0" t="0" r="0" b="0"/>
              <a:pathLst>
                <a:path w="371475" h="571500" extrusionOk="0">
                  <a:moveTo>
                    <a:pt x="371475" y="0"/>
                  </a:moveTo>
                  <a:lnTo>
                    <a:pt x="238125" y="266700"/>
                  </a:lnTo>
                  <a:lnTo>
                    <a:pt x="0" y="571500"/>
                  </a:lnTo>
                </a:path>
              </a:pathLst>
            </a:cu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3" name="Shape 1063"/>
            <p:cNvSpPr/>
            <p:nvPr/>
          </p:nvSpPr>
          <p:spPr>
            <a:xfrm>
              <a:off x="6819900" y="2238375"/>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4" name="Shape 1064"/>
            <p:cNvSpPr/>
            <p:nvPr/>
          </p:nvSpPr>
          <p:spPr>
            <a:xfrm>
              <a:off x="7185201" y="2746792"/>
              <a:ext cx="659626" cy="543877"/>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5" name="Shape 1065"/>
            <p:cNvSpPr/>
            <p:nvPr/>
          </p:nvSpPr>
          <p:spPr>
            <a:xfrm>
              <a:off x="7981950" y="2143125"/>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6" name="Shape 1066"/>
            <p:cNvSpPr/>
            <p:nvPr/>
          </p:nvSpPr>
          <p:spPr>
            <a:xfrm>
              <a:off x="8943975" y="2771775"/>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7" name="Shape 1067"/>
            <p:cNvSpPr/>
            <p:nvPr/>
          </p:nvSpPr>
          <p:spPr>
            <a:xfrm>
              <a:off x="8064588" y="2694631"/>
              <a:ext cx="659626" cy="543877"/>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8" name="Shape 1068"/>
            <p:cNvSpPr/>
            <p:nvPr/>
          </p:nvSpPr>
          <p:spPr>
            <a:xfrm>
              <a:off x="8654953" y="3998245"/>
              <a:ext cx="798148" cy="658092"/>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9" name="Shape 1069"/>
            <p:cNvSpPr/>
            <p:nvPr/>
          </p:nvSpPr>
          <p:spPr>
            <a:xfrm>
              <a:off x="10150563" y="3628081"/>
              <a:ext cx="659626" cy="543877"/>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0" name="Shape 1070"/>
            <p:cNvSpPr/>
            <p:nvPr/>
          </p:nvSpPr>
          <p:spPr>
            <a:xfrm>
              <a:off x="9453101" y="4730890"/>
              <a:ext cx="659626" cy="543877"/>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1" name="Shape 1071"/>
            <p:cNvSpPr/>
            <p:nvPr/>
          </p:nvSpPr>
          <p:spPr>
            <a:xfrm>
              <a:off x="10605401" y="2424112"/>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2" name="Shape 1072"/>
            <p:cNvSpPr/>
            <p:nvPr/>
          </p:nvSpPr>
          <p:spPr>
            <a:xfrm>
              <a:off x="6931574" y="3427611"/>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3" name="Shape 1073"/>
            <p:cNvSpPr/>
            <p:nvPr/>
          </p:nvSpPr>
          <p:spPr>
            <a:xfrm>
              <a:off x="7558826" y="3917353"/>
              <a:ext cx="659626" cy="543877"/>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4" name="Shape 1074"/>
            <p:cNvSpPr/>
            <p:nvPr/>
          </p:nvSpPr>
          <p:spPr>
            <a:xfrm>
              <a:off x="10152820" y="2974929"/>
              <a:ext cx="495586" cy="408623"/>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5" name="Shape 1075"/>
            <p:cNvSpPr/>
            <p:nvPr/>
          </p:nvSpPr>
          <p:spPr>
            <a:xfrm>
              <a:off x="8314639" y="3585112"/>
              <a:ext cx="409575" cy="37147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6" name="Shape 1076"/>
            <p:cNvSpPr/>
            <p:nvPr/>
          </p:nvSpPr>
          <p:spPr>
            <a:xfrm>
              <a:off x="9605441" y="3039566"/>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7" name="Shape 1077"/>
            <p:cNvSpPr/>
            <p:nvPr/>
          </p:nvSpPr>
          <p:spPr>
            <a:xfrm>
              <a:off x="10112727" y="2302844"/>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8" name="Shape 1078"/>
            <p:cNvSpPr/>
            <p:nvPr/>
          </p:nvSpPr>
          <p:spPr>
            <a:xfrm>
              <a:off x="10969622" y="1989622"/>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9" name="Shape 1079"/>
            <p:cNvSpPr/>
            <p:nvPr/>
          </p:nvSpPr>
          <p:spPr>
            <a:xfrm>
              <a:off x="9720356" y="4095090"/>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0" name="Shape 1080"/>
            <p:cNvSpPr/>
            <p:nvPr/>
          </p:nvSpPr>
          <p:spPr>
            <a:xfrm>
              <a:off x="10833254" y="3039566"/>
              <a:ext cx="254314" cy="209688"/>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1" name="Shape 1081"/>
            <p:cNvSpPr/>
            <p:nvPr/>
          </p:nvSpPr>
          <p:spPr>
            <a:xfrm>
              <a:off x="11138868" y="3308471"/>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2" name="Shape 1082"/>
            <p:cNvSpPr/>
            <p:nvPr/>
          </p:nvSpPr>
          <p:spPr>
            <a:xfrm>
              <a:off x="10400613" y="4881445"/>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3" name="Shape 1083"/>
            <p:cNvSpPr/>
            <p:nvPr/>
          </p:nvSpPr>
          <p:spPr>
            <a:xfrm>
              <a:off x="8519426" y="4811582"/>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4" name="Shape 1084"/>
            <p:cNvSpPr/>
            <p:nvPr/>
          </p:nvSpPr>
          <p:spPr>
            <a:xfrm>
              <a:off x="8739240" y="5462100"/>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5" name="Shape 1085"/>
            <p:cNvSpPr/>
            <p:nvPr/>
          </p:nvSpPr>
          <p:spPr>
            <a:xfrm>
              <a:off x="9014602" y="4881445"/>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6" name="Shape 1086"/>
            <p:cNvSpPr/>
            <p:nvPr/>
          </p:nvSpPr>
          <p:spPr>
            <a:xfrm>
              <a:off x="9100280" y="5511332"/>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7" name="Shape 1087"/>
            <p:cNvSpPr/>
            <p:nvPr/>
          </p:nvSpPr>
          <p:spPr>
            <a:xfrm>
              <a:off x="10090903" y="5382982"/>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8" name="Shape 1088"/>
            <p:cNvSpPr/>
            <p:nvPr/>
          </p:nvSpPr>
          <p:spPr>
            <a:xfrm>
              <a:off x="10739105" y="5597979"/>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9" name="Shape 1089"/>
            <p:cNvSpPr/>
            <p:nvPr/>
          </p:nvSpPr>
          <p:spPr>
            <a:xfrm>
              <a:off x="7852393" y="3418539"/>
              <a:ext cx="338492" cy="30700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chemeClr val="lt1"/>
            </a:solidFill>
            <a:ln w="381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0" name="Shape 1090"/>
            <p:cNvSpPr/>
            <p:nvPr/>
          </p:nvSpPr>
          <p:spPr>
            <a:xfrm>
              <a:off x="8643705" y="1786900"/>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1" name="Shape 1091"/>
            <p:cNvSpPr/>
            <p:nvPr/>
          </p:nvSpPr>
          <p:spPr>
            <a:xfrm>
              <a:off x="9348840" y="2542966"/>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2" name="Shape 1092"/>
            <p:cNvSpPr/>
            <p:nvPr/>
          </p:nvSpPr>
          <p:spPr>
            <a:xfrm>
              <a:off x="10265249" y="2694631"/>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3" name="Shape 1093"/>
            <p:cNvSpPr/>
            <p:nvPr/>
          </p:nvSpPr>
          <p:spPr>
            <a:xfrm>
              <a:off x="8250014" y="4733093"/>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4" name="Shape 1094"/>
            <p:cNvSpPr/>
            <p:nvPr/>
          </p:nvSpPr>
          <p:spPr>
            <a:xfrm>
              <a:off x="10048284" y="4607386"/>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5" name="Shape 1095"/>
            <p:cNvSpPr/>
            <p:nvPr/>
          </p:nvSpPr>
          <p:spPr>
            <a:xfrm>
              <a:off x="7308006" y="2254554"/>
              <a:ext cx="109031"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6" name="Shape 1096"/>
            <p:cNvSpPr/>
            <p:nvPr/>
          </p:nvSpPr>
          <p:spPr>
            <a:xfrm>
              <a:off x="7928740" y="2674356"/>
              <a:ext cx="81916" cy="81916"/>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7" name="Shape 1097"/>
            <p:cNvSpPr/>
            <p:nvPr/>
          </p:nvSpPr>
          <p:spPr>
            <a:xfrm>
              <a:off x="8129535" y="1971312"/>
              <a:ext cx="109031"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8" name="Shape 1098"/>
            <p:cNvSpPr/>
            <p:nvPr/>
          </p:nvSpPr>
          <p:spPr>
            <a:xfrm>
              <a:off x="9222076" y="2122627"/>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9" name="Shape 1099"/>
            <p:cNvSpPr/>
            <p:nvPr/>
          </p:nvSpPr>
          <p:spPr>
            <a:xfrm>
              <a:off x="9473980" y="1749453"/>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0" name="Shape 1100"/>
            <p:cNvSpPr/>
            <p:nvPr/>
          </p:nvSpPr>
          <p:spPr>
            <a:xfrm>
              <a:off x="9663625" y="2740319"/>
              <a:ext cx="81916" cy="81916"/>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1" name="Shape 1101"/>
            <p:cNvSpPr/>
            <p:nvPr/>
          </p:nvSpPr>
          <p:spPr>
            <a:xfrm>
              <a:off x="8774910" y="3035134"/>
              <a:ext cx="109031"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2" name="Shape 1102"/>
            <p:cNvSpPr/>
            <p:nvPr/>
          </p:nvSpPr>
          <p:spPr>
            <a:xfrm>
              <a:off x="8960379" y="3333992"/>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3" name="Shape 1103"/>
            <p:cNvSpPr/>
            <p:nvPr/>
          </p:nvSpPr>
          <p:spPr>
            <a:xfrm>
              <a:off x="9112547" y="3535552"/>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4" name="Shape 1104"/>
            <p:cNvSpPr/>
            <p:nvPr/>
          </p:nvSpPr>
          <p:spPr>
            <a:xfrm>
              <a:off x="9158360" y="3816162"/>
              <a:ext cx="81916" cy="81916"/>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5" name="Shape 1105"/>
            <p:cNvSpPr/>
            <p:nvPr/>
          </p:nvSpPr>
          <p:spPr>
            <a:xfrm>
              <a:off x="9359292" y="3586451"/>
              <a:ext cx="81916" cy="81916"/>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6" name="Shape 1106"/>
            <p:cNvSpPr/>
            <p:nvPr/>
          </p:nvSpPr>
          <p:spPr>
            <a:xfrm>
              <a:off x="9857625" y="3461409"/>
              <a:ext cx="109031"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7" name="Shape 1107"/>
            <p:cNvSpPr/>
            <p:nvPr/>
          </p:nvSpPr>
          <p:spPr>
            <a:xfrm>
              <a:off x="9453101" y="3973518"/>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8" name="Shape 1108"/>
            <p:cNvSpPr/>
            <p:nvPr/>
          </p:nvSpPr>
          <p:spPr>
            <a:xfrm>
              <a:off x="9700437" y="3669060"/>
              <a:ext cx="191070" cy="173295"/>
            </a:xfrm>
            <a:custGeom>
              <a:avLst/>
              <a:gdLst/>
              <a:ahLst/>
              <a:cxnLst/>
              <a:rect l="0" t="0" r="0" b="0"/>
              <a:pathLst>
                <a:path w="409575" h="371475" extrusionOk="0">
                  <a:moveTo>
                    <a:pt x="114300" y="0"/>
                  </a:moveTo>
                  <a:lnTo>
                    <a:pt x="304800" y="9525"/>
                  </a:lnTo>
                  <a:lnTo>
                    <a:pt x="409575" y="171450"/>
                  </a:lnTo>
                  <a:lnTo>
                    <a:pt x="323850" y="371475"/>
                  </a:lnTo>
                  <a:lnTo>
                    <a:pt x="123825" y="371475"/>
                  </a:lnTo>
                  <a:lnTo>
                    <a:pt x="0" y="200025"/>
                  </a:lnTo>
                  <a:lnTo>
                    <a:pt x="114300" y="0"/>
                  </a:ln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9" name="Shape 1109"/>
            <p:cNvSpPr/>
            <p:nvPr/>
          </p:nvSpPr>
          <p:spPr>
            <a:xfrm>
              <a:off x="10796868" y="4432891"/>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0" name="Shape 1110"/>
            <p:cNvSpPr/>
            <p:nvPr/>
          </p:nvSpPr>
          <p:spPr>
            <a:xfrm>
              <a:off x="11037646" y="5395809"/>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1" name="Shape 1111"/>
            <p:cNvSpPr/>
            <p:nvPr/>
          </p:nvSpPr>
          <p:spPr>
            <a:xfrm>
              <a:off x="10760628" y="5291171"/>
              <a:ext cx="99119" cy="99119"/>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2" name="Shape 1112"/>
            <p:cNvSpPr/>
            <p:nvPr/>
          </p:nvSpPr>
          <p:spPr>
            <a:xfrm>
              <a:off x="7594287" y="3535457"/>
              <a:ext cx="131927" cy="131927"/>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3" name="Shape 1113"/>
            <p:cNvSpPr/>
            <p:nvPr/>
          </p:nvSpPr>
          <p:spPr>
            <a:xfrm>
              <a:off x="7781007" y="4947818"/>
              <a:ext cx="81916" cy="81916"/>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4" name="Shape 1114"/>
            <p:cNvSpPr/>
            <p:nvPr/>
          </p:nvSpPr>
          <p:spPr>
            <a:xfrm>
              <a:off x="8143321" y="4579272"/>
              <a:ext cx="131927" cy="131927"/>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5" name="Shape 1115"/>
            <p:cNvSpPr/>
            <p:nvPr/>
          </p:nvSpPr>
          <p:spPr>
            <a:xfrm>
              <a:off x="8190885" y="5029121"/>
              <a:ext cx="131927" cy="131927"/>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6" name="Shape 1116"/>
            <p:cNvSpPr/>
            <p:nvPr/>
          </p:nvSpPr>
          <p:spPr>
            <a:xfrm>
              <a:off x="8361011" y="5514994"/>
              <a:ext cx="131927" cy="131927"/>
            </a:xfrm>
            <a:prstGeom prst="ellipse">
              <a:avLst/>
            </a:prstGeom>
            <a:solidFill>
              <a:schemeClr val="lt1"/>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17" name="Shape 1117"/>
            <p:cNvPicPr preferRelativeResize="0"/>
            <p:nvPr/>
          </p:nvPicPr>
          <p:blipFill rotWithShape="1">
            <a:blip r:embed="rId3">
              <a:alphaModFix/>
            </a:blip>
            <a:srcRect l="55669" t="75429" r="40358" b="16109"/>
            <a:stretch/>
          </p:blipFill>
          <p:spPr>
            <a:xfrm>
              <a:off x="9652521" y="4819419"/>
              <a:ext cx="298450" cy="381461"/>
            </a:xfrm>
            <a:prstGeom prst="rect">
              <a:avLst/>
            </a:prstGeom>
            <a:noFill/>
            <a:ln>
              <a:noFill/>
            </a:ln>
          </p:spPr>
        </p:pic>
        <p:pic>
          <p:nvPicPr>
            <p:cNvPr id="1118" name="Shape 1118"/>
            <p:cNvPicPr preferRelativeResize="0"/>
            <p:nvPr/>
          </p:nvPicPr>
          <p:blipFill rotWithShape="1">
            <a:blip r:embed="rId3">
              <a:alphaModFix/>
            </a:blip>
            <a:srcRect l="46200" t="59330" r="49826" b="32208"/>
            <a:stretch/>
          </p:blipFill>
          <p:spPr>
            <a:xfrm>
              <a:off x="8883650" y="4123170"/>
              <a:ext cx="298450" cy="381461"/>
            </a:xfrm>
            <a:prstGeom prst="rect">
              <a:avLst/>
            </a:prstGeom>
            <a:noFill/>
            <a:ln>
              <a:noFill/>
            </a:ln>
          </p:spPr>
        </p:pic>
        <p:pic>
          <p:nvPicPr>
            <p:cNvPr id="1119" name="Shape 1119"/>
            <p:cNvPicPr preferRelativeResize="0"/>
            <p:nvPr/>
          </p:nvPicPr>
          <p:blipFill rotWithShape="1">
            <a:blip r:embed="rId3">
              <a:alphaModFix/>
            </a:blip>
            <a:srcRect l="37410" t="30125" r="58717" b="62691"/>
            <a:stretch/>
          </p:blipFill>
          <p:spPr>
            <a:xfrm>
              <a:off x="8275248" y="2813051"/>
              <a:ext cx="290902" cy="323850"/>
            </a:xfrm>
            <a:prstGeom prst="rect">
              <a:avLst/>
            </a:prstGeom>
            <a:noFill/>
            <a:ln>
              <a:noFill/>
            </a:ln>
          </p:spPr>
        </p:pic>
        <p:pic>
          <p:nvPicPr>
            <p:cNvPr id="1120" name="Shape 1120"/>
            <p:cNvPicPr preferRelativeResize="0"/>
            <p:nvPr/>
          </p:nvPicPr>
          <p:blipFill rotWithShape="1">
            <a:blip r:embed="rId3">
              <a:alphaModFix/>
            </a:blip>
            <a:srcRect l="19449" t="18445" r="77888" b="76132"/>
            <a:stretch/>
          </p:blipFill>
          <p:spPr>
            <a:xfrm>
              <a:off x="6934200" y="2311400"/>
              <a:ext cx="200026" cy="244476"/>
            </a:xfrm>
            <a:prstGeom prst="rect">
              <a:avLst/>
            </a:prstGeom>
            <a:noFill/>
            <a:ln>
              <a:noFill/>
            </a:ln>
          </p:spPr>
        </p:pic>
        <p:pic>
          <p:nvPicPr>
            <p:cNvPr id="1121" name="Shape 1121"/>
            <p:cNvPicPr preferRelativeResize="0"/>
            <p:nvPr/>
          </p:nvPicPr>
          <p:blipFill rotWithShape="1">
            <a:blip r:embed="rId3">
              <a:alphaModFix/>
            </a:blip>
            <a:srcRect l="69857" t="23045" r="27313" b="71368"/>
            <a:stretch/>
          </p:blipFill>
          <p:spPr>
            <a:xfrm>
              <a:off x="10703439" y="2478905"/>
              <a:ext cx="212541" cy="251902"/>
            </a:xfrm>
            <a:prstGeom prst="rect">
              <a:avLst/>
            </a:prstGeom>
            <a:noFill/>
            <a:ln>
              <a:noFill/>
            </a:ln>
          </p:spPr>
        </p:pic>
        <p:pic>
          <p:nvPicPr>
            <p:cNvPr id="1122" name="Shape 1122"/>
            <p:cNvPicPr preferRelativeResize="0"/>
            <p:nvPr/>
          </p:nvPicPr>
          <p:blipFill rotWithShape="1">
            <a:blip r:embed="rId3">
              <a:alphaModFix/>
            </a:blip>
            <a:srcRect l="74708" t="13157" r="23475" b="83234"/>
            <a:stretch/>
          </p:blipFill>
          <p:spPr>
            <a:xfrm>
              <a:off x="11052737" y="2051151"/>
              <a:ext cx="136446" cy="162687"/>
            </a:xfrm>
            <a:prstGeom prst="rect">
              <a:avLst/>
            </a:prstGeom>
            <a:noFill/>
            <a:ln>
              <a:noFill/>
            </a:ln>
          </p:spPr>
        </p:pic>
        <p:pic>
          <p:nvPicPr>
            <p:cNvPr id="1123" name="Shape 1123"/>
            <p:cNvPicPr preferRelativeResize="0"/>
            <p:nvPr/>
          </p:nvPicPr>
          <p:blipFill rotWithShape="1">
            <a:blip r:embed="rId3">
              <a:alphaModFix/>
            </a:blip>
            <a:srcRect l="63433" t="20012" r="35091" b="76198"/>
            <a:stretch/>
          </p:blipFill>
          <p:spPr>
            <a:xfrm>
              <a:off x="10234058" y="2355532"/>
              <a:ext cx="110888" cy="170797"/>
            </a:xfrm>
            <a:prstGeom prst="rect">
              <a:avLst/>
            </a:prstGeom>
            <a:noFill/>
            <a:ln>
              <a:noFill/>
            </a:ln>
          </p:spPr>
        </p:pic>
        <p:pic>
          <p:nvPicPr>
            <p:cNvPr id="1124" name="Shape 1124"/>
            <p:cNvPicPr preferRelativeResize="0"/>
            <p:nvPr/>
          </p:nvPicPr>
          <p:blipFill rotWithShape="1">
            <a:blip r:embed="rId3">
              <a:alphaModFix/>
            </a:blip>
            <a:srcRect l="65516" t="50567" r="30890" b="41544"/>
            <a:stretch/>
          </p:blipFill>
          <p:spPr>
            <a:xfrm>
              <a:off x="10369549" y="3752850"/>
              <a:ext cx="269979" cy="355600"/>
            </a:xfrm>
            <a:prstGeom prst="rect">
              <a:avLst/>
            </a:prstGeom>
            <a:noFill/>
            <a:ln>
              <a:noFill/>
            </a:ln>
          </p:spPr>
        </p:pic>
        <p:pic>
          <p:nvPicPr>
            <p:cNvPr id="1125" name="Shape 1125"/>
            <p:cNvPicPr preferRelativeResize="0"/>
            <p:nvPr/>
          </p:nvPicPr>
          <p:blipFill rotWithShape="1">
            <a:blip r:embed="rId3">
              <a:alphaModFix/>
            </a:blip>
            <a:srcRect l="55669" t="75429" r="40358" b="16109"/>
            <a:stretch/>
          </p:blipFill>
          <p:spPr>
            <a:xfrm>
              <a:off x="9801779" y="4181106"/>
              <a:ext cx="168467" cy="177955"/>
            </a:xfrm>
            <a:prstGeom prst="rect">
              <a:avLst/>
            </a:prstGeom>
            <a:noFill/>
            <a:ln>
              <a:noFill/>
            </a:ln>
          </p:spPr>
        </p:pic>
        <p:pic>
          <p:nvPicPr>
            <p:cNvPr id="1126" name="Shape 1126"/>
            <p:cNvPicPr preferRelativeResize="0"/>
            <p:nvPr/>
          </p:nvPicPr>
          <p:blipFill rotWithShape="1">
            <a:blip r:embed="rId3">
              <a:alphaModFix/>
            </a:blip>
            <a:srcRect l="55669" t="75429" r="40358" b="16109"/>
            <a:stretch/>
          </p:blipFill>
          <p:spPr>
            <a:xfrm>
              <a:off x="11215897" y="3342980"/>
              <a:ext cx="203845" cy="236858"/>
            </a:xfrm>
            <a:prstGeom prst="rect">
              <a:avLst/>
            </a:prstGeom>
            <a:noFill/>
            <a:ln>
              <a:noFill/>
            </a:ln>
          </p:spPr>
        </p:pic>
        <p:pic>
          <p:nvPicPr>
            <p:cNvPr id="1127" name="Shape 1127"/>
            <p:cNvPicPr preferRelativeResize="0"/>
            <p:nvPr/>
          </p:nvPicPr>
          <p:blipFill rotWithShape="1">
            <a:blip r:embed="rId3">
              <a:alphaModFix/>
            </a:blip>
            <a:srcRect l="55669" t="75429" r="40358" b="16109"/>
            <a:stretch/>
          </p:blipFill>
          <p:spPr>
            <a:xfrm>
              <a:off x="10889944" y="3054138"/>
              <a:ext cx="153152" cy="177955"/>
            </a:xfrm>
            <a:prstGeom prst="rect">
              <a:avLst/>
            </a:prstGeom>
            <a:noFill/>
            <a:ln>
              <a:noFill/>
            </a:ln>
          </p:spPr>
        </p:pic>
        <p:pic>
          <p:nvPicPr>
            <p:cNvPr id="1128" name="Shape 1128"/>
            <p:cNvPicPr preferRelativeResize="0"/>
            <p:nvPr/>
          </p:nvPicPr>
          <p:blipFill rotWithShape="1">
            <a:blip r:embed="rId3">
              <a:alphaModFix/>
            </a:blip>
            <a:srcRect l="67052" t="77063" r="30666" b="18570"/>
            <a:stretch/>
          </p:blipFill>
          <p:spPr>
            <a:xfrm>
              <a:off x="10509250" y="4940300"/>
              <a:ext cx="171450" cy="196850"/>
            </a:xfrm>
            <a:prstGeom prst="rect">
              <a:avLst/>
            </a:prstGeom>
            <a:noFill/>
            <a:ln>
              <a:noFill/>
            </a:ln>
          </p:spPr>
        </p:pic>
        <p:pic>
          <p:nvPicPr>
            <p:cNvPr id="1129" name="Shape 1129"/>
            <p:cNvPicPr preferRelativeResize="0"/>
            <p:nvPr/>
          </p:nvPicPr>
          <p:blipFill rotWithShape="1">
            <a:blip r:embed="rId3">
              <a:alphaModFix/>
            </a:blip>
            <a:srcRect l="19449" t="18445" r="77888" b="76132"/>
            <a:stretch/>
          </p:blipFill>
          <p:spPr>
            <a:xfrm>
              <a:off x="8083791" y="2194428"/>
              <a:ext cx="200026" cy="244476"/>
            </a:xfrm>
            <a:prstGeom prst="rect">
              <a:avLst/>
            </a:prstGeom>
            <a:noFill/>
            <a:ln>
              <a:noFill/>
            </a:ln>
          </p:spPr>
        </p:pic>
        <p:pic>
          <p:nvPicPr>
            <p:cNvPr id="1130" name="Shape 1130"/>
            <p:cNvPicPr preferRelativeResize="0"/>
            <p:nvPr/>
          </p:nvPicPr>
          <p:blipFill rotWithShape="1">
            <a:blip r:embed="rId3">
              <a:alphaModFix/>
            </a:blip>
            <a:srcRect l="19449" t="18445" r="77888" b="76132"/>
            <a:stretch/>
          </p:blipFill>
          <p:spPr>
            <a:xfrm>
              <a:off x="7388024" y="2815149"/>
              <a:ext cx="292859" cy="393732"/>
            </a:xfrm>
            <a:prstGeom prst="rect">
              <a:avLst/>
            </a:prstGeom>
            <a:noFill/>
            <a:ln>
              <a:noFill/>
            </a:ln>
          </p:spPr>
        </p:pic>
        <p:pic>
          <p:nvPicPr>
            <p:cNvPr id="1131" name="Shape 1131"/>
            <p:cNvPicPr preferRelativeResize="0"/>
            <p:nvPr/>
          </p:nvPicPr>
          <p:blipFill rotWithShape="1">
            <a:blip r:embed="rId3">
              <a:alphaModFix/>
            </a:blip>
            <a:srcRect l="19449" t="18445" r="77888" b="76132"/>
            <a:stretch/>
          </p:blipFill>
          <p:spPr>
            <a:xfrm>
              <a:off x="7065006" y="3491110"/>
              <a:ext cx="200026" cy="244476"/>
            </a:xfrm>
            <a:prstGeom prst="rect">
              <a:avLst/>
            </a:prstGeom>
            <a:noFill/>
            <a:ln>
              <a:noFill/>
            </a:ln>
          </p:spPr>
        </p:pic>
        <p:pic>
          <p:nvPicPr>
            <p:cNvPr id="1132" name="Shape 1132"/>
            <p:cNvPicPr preferRelativeResize="0"/>
            <p:nvPr/>
          </p:nvPicPr>
          <p:blipFill rotWithShape="1">
            <a:blip r:embed="rId3">
              <a:alphaModFix/>
            </a:blip>
            <a:srcRect l="37410" t="30125" r="58717" b="62691"/>
            <a:stretch/>
          </p:blipFill>
          <p:spPr>
            <a:xfrm>
              <a:off x="8391525" y="3605926"/>
              <a:ext cx="290902" cy="323850"/>
            </a:xfrm>
            <a:prstGeom prst="rect">
              <a:avLst/>
            </a:prstGeom>
            <a:noFill/>
            <a:ln>
              <a:noFill/>
            </a:ln>
          </p:spPr>
        </p:pic>
        <p:pic>
          <p:nvPicPr>
            <p:cNvPr id="1133" name="Shape 1133"/>
            <p:cNvPicPr preferRelativeResize="0"/>
            <p:nvPr/>
          </p:nvPicPr>
          <p:blipFill rotWithShape="1">
            <a:blip r:embed="rId3">
              <a:alphaModFix/>
            </a:blip>
            <a:srcRect l="37410" t="30125" r="58717" b="62691"/>
            <a:stretch/>
          </p:blipFill>
          <p:spPr>
            <a:xfrm>
              <a:off x="7909054" y="3463934"/>
              <a:ext cx="240415" cy="243314"/>
            </a:xfrm>
            <a:prstGeom prst="rect">
              <a:avLst/>
            </a:prstGeom>
            <a:noFill/>
            <a:ln>
              <a:noFill/>
            </a:ln>
          </p:spPr>
        </p:pic>
        <p:pic>
          <p:nvPicPr>
            <p:cNvPr id="1134" name="Shape 1134"/>
            <p:cNvPicPr preferRelativeResize="0"/>
            <p:nvPr/>
          </p:nvPicPr>
          <p:blipFill rotWithShape="1">
            <a:blip r:embed="rId3">
              <a:alphaModFix/>
            </a:blip>
            <a:srcRect l="30455" t="56845" r="65673" b="35972"/>
            <a:stretch/>
          </p:blipFill>
          <p:spPr>
            <a:xfrm>
              <a:off x="7753534" y="4015439"/>
              <a:ext cx="290902" cy="323850"/>
            </a:xfrm>
            <a:prstGeom prst="rect">
              <a:avLst/>
            </a:prstGeom>
            <a:noFill/>
            <a:ln>
              <a:noFill/>
            </a:ln>
          </p:spPr>
        </p:pic>
        <p:pic>
          <p:nvPicPr>
            <p:cNvPr id="1135" name="Shape 1135"/>
            <p:cNvPicPr preferRelativeResize="0"/>
            <p:nvPr/>
          </p:nvPicPr>
          <p:blipFill rotWithShape="1">
            <a:blip r:embed="rId3">
              <a:alphaModFix/>
            </a:blip>
            <a:srcRect l="37410" t="30125" r="58717" b="62691"/>
            <a:stretch/>
          </p:blipFill>
          <p:spPr>
            <a:xfrm>
              <a:off x="8562928" y="4857443"/>
              <a:ext cx="240415" cy="243314"/>
            </a:xfrm>
            <a:prstGeom prst="rect">
              <a:avLst/>
            </a:prstGeom>
            <a:noFill/>
            <a:ln>
              <a:noFill/>
            </a:ln>
          </p:spPr>
        </p:pic>
        <p:pic>
          <p:nvPicPr>
            <p:cNvPr id="1136" name="Shape 1136"/>
            <p:cNvPicPr preferRelativeResize="0"/>
            <p:nvPr/>
          </p:nvPicPr>
          <p:blipFill rotWithShape="1">
            <a:blip r:embed="rId3">
              <a:alphaModFix/>
            </a:blip>
            <a:srcRect l="47516" t="29995" r="49820" b="64582"/>
            <a:stretch/>
          </p:blipFill>
          <p:spPr>
            <a:xfrm>
              <a:off x="9048222" y="2841882"/>
              <a:ext cx="200026" cy="244476"/>
            </a:xfrm>
            <a:prstGeom prst="rect">
              <a:avLst/>
            </a:prstGeom>
            <a:noFill/>
            <a:ln>
              <a:noFill/>
            </a:ln>
          </p:spPr>
        </p:pic>
        <p:pic>
          <p:nvPicPr>
            <p:cNvPr id="1137" name="Shape 1137"/>
            <p:cNvPicPr preferRelativeResize="0"/>
            <p:nvPr/>
          </p:nvPicPr>
          <p:blipFill rotWithShape="1">
            <a:blip r:embed="rId3">
              <a:alphaModFix/>
            </a:blip>
            <a:srcRect l="65516" t="50567" r="30890" b="41544"/>
            <a:stretch/>
          </p:blipFill>
          <p:spPr>
            <a:xfrm>
              <a:off x="10301804" y="3058966"/>
              <a:ext cx="202839" cy="242880"/>
            </a:xfrm>
            <a:prstGeom prst="rect">
              <a:avLst/>
            </a:prstGeom>
            <a:noFill/>
            <a:ln>
              <a:noFill/>
            </a:ln>
          </p:spPr>
        </p:pic>
        <p:pic>
          <p:nvPicPr>
            <p:cNvPr id="1138" name="Shape 1138"/>
            <p:cNvPicPr preferRelativeResize="0"/>
            <p:nvPr/>
          </p:nvPicPr>
          <p:blipFill rotWithShape="1">
            <a:blip r:embed="rId3">
              <a:alphaModFix/>
            </a:blip>
            <a:srcRect l="56400" t="35745" r="41774" b="59521"/>
            <a:stretch/>
          </p:blipFill>
          <p:spPr>
            <a:xfrm>
              <a:off x="9715499" y="3101340"/>
              <a:ext cx="137161" cy="21336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208634" y="633245"/>
            <a:ext cx="11792865"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5.6</a:t>
            </a:r>
            <a:r>
              <a:rPr lang="en-US" sz="2800" b="1" i="0" u="none" strike="noStrike" cap="none">
                <a:solidFill>
                  <a:schemeClr val="dk2"/>
                </a:solidFill>
                <a:latin typeface="Arial"/>
                <a:ea typeface="Arial"/>
                <a:cs typeface="Arial"/>
                <a:sym typeface="Arial"/>
              </a:rPr>
              <a:t> Significant shortage of skills to integrate and manage the data </a:t>
            </a:r>
            <a:endParaRPr/>
          </a:p>
        </p:txBody>
      </p:sp>
      <p:sp>
        <p:nvSpPr>
          <p:cNvPr id="1145" name="Shape 114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a:p>
          <a:p>
            <a:pPr marL="0" marR="0" lvl="0" indent="0" algn="l" rtl="0">
              <a:lnSpc>
                <a:spcPct val="90000"/>
              </a:lnSpc>
              <a:spcBef>
                <a:spcPts val="1000"/>
              </a:spcBef>
              <a:spcAft>
                <a:spcPts val="0"/>
              </a:spcAft>
              <a:buClr>
                <a:srgbClr val="0EC07D"/>
              </a:buClr>
              <a:buSzPts val="1600"/>
              <a:buFont typeface="Arial"/>
              <a:buNone/>
            </a:pPr>
            <a:endParaRPr sz="1600" b="0" i="0" u="none" strike="noStrike" cap="none">
              <a:solidFill>
                <a:srgbClr val="0EC07D"/>
              </a:solidFill>
              <a:latin typeface="Arial"/>
              <a:ea typeface="Arial"/>
              <a:cs typeface="Arial"/>
              <a:sym typeface="Arial"/>
            </a:endParaRPr>
          </a:p>
        </p:txBody>
      </p:sp>
      <p:sp>
        <p:nvSpPr>
          <p:cNvPr id="1146" name="Shape 1146"/>
          <p:cNvSpPr txBox="1">
            <a:spLocks noGrp="1"/>
          </p:cNvSpPr>
          <p:nvPr>
            <p:ph type="body" idx="2"/>
          </p:nvPr>
        </p:nvSpPr>
        <p:spPr>
          <a:xfrm>
            <a:off x="514350" y="1476445"/>
            <a:ext cx="5219700"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grpSp>
        <p:nvGrpSpPr>
          <p:cNvPr id="1147" name="Shape 1147"/>
          <p:cNvGrpSpPr/>
          <p:nvPr/>
        </p:nvGrpSpPr>
        <p:grpSpPr>
          <a:xfrm>
            <a:off x="1398771" y="2125152"/>
            <a:ext cx="1620994" cy="2603950"/>
            <a:chOff x="2011515" y="1953702"/>
            <a:chExt cx="1620994" cy="2603950"/>
          </a:xfrm>
        </p:grpSpPr>
        <p:sp>
          <p:nvSpPr>
            <p:cNvPr id="1148" name="Shape 1148"/>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9" name="Shape 114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0" name="Shape 115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1" name="Shape 1151"/>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2" name="Shape 1152"/>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3" name="Shape 1153"/>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4" name="Shape 1154"/>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5" name="Shape 1155"/>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6" name="Shape 1156"/>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57" name="Shape 1157"/>
          <p:cNvGrpSpPr/>
          <p:nvPr/>
        </p:nvGrpSpPr>
        <p:grpSpPr>
          <a:xfrm>
            <a:off x="5202409" y="2125152"/>
            <a:ext cx="1620896" cy="2603950"/>
            <a:chOff x="6077203" y="1953702"/>
            <a:chExt cx="1620896" cy="2603950"/>
          </a:xfrm>
        </p:grpSpPr>
        <p:sp>
          <p:nvSpPr>
            <p:cNvPr id="1158" name="Shape 1158"/>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rgbClr val="56687C">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9" name="Shape 115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rgbClr val="56687C">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0" name="Shape 116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1" name="Shape 1161"/>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2" name="Shape 1162"/>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3" name="Shape 1163"/>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4" name="Shape 1164"/>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5" name="Shape 1165"/>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rgbClr val="56687C">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6" name="Shape 1166"/>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67" name="Shape 1167"/>
          <p:cNvSpPr/>
          <p:nvPr/>
        </p:nvSpPr>
        <p:spPr>
          <a:xfrm>
            <a:off x="2181013" y="165317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168" name="Shape 1168"/>
          <p:cNvSpPr/>
          <p:nvPr/>
        </p:nvSpPr>
        <p:spPr>
          <a:xfrm>
            <a:off x="5952311" y="164293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169" name="Shape 1169"/>
          <p:cNvSpPr/>
          <p:nvPr/>
        </p:nvSpPr>
        <p:spPr>
          <a:xfrm>
            <a:off x="9969811" y="166831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170" name="Shape 1170"/>
          <p:cNvSpPr txBox="1"/>
          <p:nvPr/>
        </p:nvSpPr>
        <p:spPr>
          <a:xfrm>
            <a:off x="608983" y="4904429"/>
            <a:ext cx="3325481" cy="10854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Increase in data complexity and availability</a:t>
            </a:r>
            <a:endParaRPr sz="1800" b="0" i="0" u="none" strike="noStrike" cap="none">
              <a:solidFill>
                <a:srgbClr val="000000"/>
              </a:solidFill>
              <a:latin typeface="Arial"/>
              <a:ea typeface="Arial"/>
              <a:cs typeface="Arial"/>
              <a:sym typeface="Arial"/>
            </a:endParaRPr>
          </a:p>
        </p:txBody>
      </p:sp>
      <p:grpSp>
        <p:nvGrpSpPr>
          <p:cNvPr id="1171" name="Shape 1171"/>
          <p:cNvGrpSpPr/>
          <p:nvPr/>
        </p:nvGrpSpPr>
        <p:grpSpPr>
          <a:xfrm>
            <a:off x="9228128" y="2125152"/>
            <a:ext cx="1620994" cy="2603950"/>
            <a:chOff x="2011515" y="1953702"/>
            <a:chExt cx="1620994" cy="2603950"/>
          </a:xfrm>
        </p:grpSpPr>
        <p:sp>
          <p:nvSpPr>
            <p:cNvPr id="1172" name="Shape 117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3" name="Shape 117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4" name="Shape 117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5" name="Shape 117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6" name="Shape 117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7" name="Shape 117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8" name="Shape 117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9" name="Shape 117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0" name="Shape 118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81" name="Shape 1181"/>
          <p:cNvSpPr txBox="1"/>
          <p:nvPr/>
        </p:nvSpPr>
        <p:spPr>
          <a:xfrm>
            <a:off x="4534004" y="4904429"/>
            <a:ext cx="3387867" cy="10854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Lack of skilled personnel who deal with these complex data types, formats and data processing systems</a:t>
            </a:r>
            <a:endParaRPr/>
          </a:p>
        </p:txBody>
      </p:sp>
      <p:sp>
        <p:nvSpPr>
          <p:cNvPr id="1182" name="Shape 1182"/>
          <p:cNvSpPr txBox="1"/>
          <p:nvPr/>
        </p:nvSpPr>
        <p:spPr>
          <a:xfrm>
            <a:off x="8431678" y="4904429"/>
            <a:ext cx="3281995" cy="10854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Deficiencies in understanding the complex relationships that exist among data.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Shape 1188"/>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4.</a:t>
            </a:r>
            <a:r>
              <a:rPr lang="en-US"/>
              <a:t>6</a:t>
            </a:r>
            <a:r>
              <a:rPr lang="en-US" sz="2800" b="1" i="0" u="none" strike="noStrike" cap="none">
                <a:solidFill>
                  <a:schemeClr val="dk2"/>
                </a:solidFill>
                <a:latin typeface="Arial"/>
                <a:ea typeface="Arial"/>
                <a:cs typeface="Arial"/>
                <a:sym typeface="Arial"/>
              </a:rPr>
              <a:t> Group Discussion</a:t>
            </a:r>
            <a:endParaRPr/>
          </a:p>
        </p:txBody>
      </p:sp>
      <p:sp>
        <p:nvSpPr>
          <p:cNvPr id="1189" name="Shape 1189"/>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a:p>
        </p:txBody>
      </p:sp>
      <p:sp>
        <p:nvSpPr>
          <p:cNvPr id="1190" name="Shape 119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2728685" y="1499790"/>
            <a:ext cx="7228114" cy="56368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Shape 119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a:p>
        </p:txBody>
      </p:sp>
      <p:sp>
        <p:nvSpPr>
          <p:cNvPr id="1198" name="Shape 119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a:p>
        </p:txBody>
      </p:sp>
      <p:sp>
        <p:nvSpPr>
          <p:cNvPr id="1199" name="Shape 1199"/>
          <p:cNvSpPr txBox="1">
            <a:spLocks noGrp="1"/>
          </p:cNvSpPr>
          <p:nvPr>
            <p:ph type="body" idx="2"/>
          </p:nvPr>
        </p:nvSpPr>
        <p:spPr>
          <a:xfrm>
            <a:off x="4809152" y="1778799"/>
            <a:ext cx="7267234" cy="374940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Cost of storage devices only impacts the cost associated with data storage.</a:t>
            </a:r>
            <a:endParaRPr/>
          </a:p>
          <a:p>
            <a:pPr marL="679450" marR="0" lvl="0" indent="-342900" algn="l" rtl="0">
              <a:lnSpc>
                <a:spcPct val="100000"/>
              </a:lnSpc>
              <a:spcBef>
                <a:spcPts val="120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True</a:t>
            </a:r>
            <a:endParaRPr/>
          </a:p>
          <a:p>
            <a:pPr marL="679450" marR="0" lvl="0" indent="-342900" algn="l" rtl="0">
              <a:lnSpc>
                <a:spcPct val="100000"/>
              </a:lnSpc>
              <a:spcBef>
                <a:spcPts val="0"/>
              </a:spcBef>
              <a:spcAft>
                <a:spcPts val="0"/>
              </a:spcAft>
              <a:buClr>
                <a:schemeClr val="dk1"/>
              </a:buClr>
              <a:buSzPts val="1800"/>
              <a:buFont typeface="Arial"/>
              <a:buAutoNum type="alphaUcParenR"/>
            </a:pPr>
            <a:r>
              <a:rPr lang="en-US" sz="1800" b="1" i="0" u="none" strike="noStrike" cap="none">
                <a:solidFill>
                  <a:schemeClr val="dk1"/>
                </a:solidFill>
                <a:latin typeface="Arial"/>
                <a:ea typeface="Arial"/>
                <a:cs typeface="Arial"/>
                <a:sym typeface="Arial"/>
              </a:rPr>
              <a:t>False</a:t>
            </a:r>
            <a:br>
              <a:rPr lang="en-US" sz="1800" b="1" i="0" u="none" strike="noStrike" cap="none">
                <a:solidFill>
                  <a:schemeClr val="dk1"/>
                </a:solidFill>
                <a:latin typeface="Arial"/>
                <a:ea typeface="Arial"/>
                <a:cs typeface="Arial"/>
                <a:sym typeface="Arial"/>
              </a:rPr>
            </a:br>
            <a:endParaRPr sz="1800" b="1"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
            </a:r>
            <a:br>
              <a:rPr lang="en-US" sz="1800" b="1" i="0" u="none" strike="noStrike" cap="none">
                <a:solidFill>
                  <a:schemeClr val="dk1"/>
                </a:solidFill>
                <a:latin typeface="Arial"/>
                <a:ea typeface="Arial"/>
                <a:cs typeface="Arial"/>
                <a:sym typeface="Arial"/>
              </a:rPr>
            </a:b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In a nutshell, we learnt:</a:t>
            </a:r>
            <a:endParaRPr sz="2800" b="1" i="0" u="none" strike="noStrike" cap="none">
              <a:solidFill>
                <a:schemeClr val="dk2"/>
              </a:solidFill>
              <a:latin typeface="Arial"/>
              <a:ea typeface="Arial"/>
              <a:cs typeface="Arial"/>
              <a:sym typeface="Arial"/>
            </a:endParaRPr>
          </a:p>
        </p:txBody>
      </p:sp>
      <p:sp>
        <p:nvSpPr>
          <p:cNvPr id="1206" name="Shape 120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a:t>
            </a:r>
            <a:r>
              <a:rPr lang="en-US" sz="1600" b="0" i="0" u="none" strike="noStrike" cap="none">
                <a:solidFill>
                  <a:srgbClr val="0EC07D"/>
                </a:solidFill>
                <a:latin typeface="Arial"/>
                <a:ea typeface="Arial"/>
                <a:cs typeface="Arial"/>
                <a:sym typeface="Arial"/>
              </a:rPr>
              <a:t> Data Growth Explosion</a:t>
            </a:r>
            <a:endParaRPr/>
          </a:p>
        </p:txBody>
      </p:sp>
      <p:sp>
        <p:nvSpPr>
          <p:cNvPr id="1207" name="Shape 1207"/>
          <p:cNvSpPr txBox="1">
            <a:spLocks noGrp="1"/>
          </p:cNvSpPr>
          <p:nvPr>
            <p:ph type="body" idx="2"/>
          </p:nvPr>
        </p:nvSpPr>
        <p:spPr>
          <a:xfrm>
            <a:off x="6213746" y="1967241"/>
            <a:ext cx="5285919" cy="3749409"/>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800"/>
              <a:buFont typeface="Arial"/>
              <a:buAutoNum type="arabicPeriod"/>
            </a:pPr>
            <a:r>
              <a:rPr lang="en-US"/>
              <a:t>T</a:t>
            </a:r>
            <a:r>
              <a:rPr lang="en-US" sz="1800" b="0" i="0" u="none" strike="noStrike" cap="none">
                <a:solidFill>
                  <a:schemeClr val="dk1"/>
                </a:solidFill>
                <a:latin typeface="Arial"/>
                <a:ea typeface="Arial"/>
                <a:cs typeface="Arial"/>
                <a:sym typeface="Arial"/>
              </a:rPr>
              <a:t>he different sources from which data is generated.</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generated by different industry sectors </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Types of data: structured, unstructured and semi-structured data and examples for each.</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explosion and the challenges it poses</a:t>
            </a:r>
            <a:endParaRPr/>
          </a:p>
          <a:p>
            <a:pPr marL="342900" marR="0" lvl="0" indent="-228600" algn="l" rtl="0">
              <a:lnSpc>
                <a:spcPct val="90000"/>
              </a:lnSpc>
              <a:spcBef>
                <a:spcPts val="838"/>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208" name="Shape 1208"/>
          <p:cNvPicPr preferRelativeResize="0"/>
          <p:nvPr/>
        </p:nvPicPr>
        <p:blipFill rotWithShape="1">
          <a:blip r:embed="rId3">
            <a:alphaModFix/>
          </a:blip>
          <a:srcRect/>
          <a:stretch/>
        </p:blipFill>
        <p:spPr>
          <a:xfrm>
            <a:off x="383986" y="2388341"/>
            <a:ext cx="2408642" cy="2493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Shape 1213"/>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 Next Module 2: Categories of </a:t>
            </a:r>
            <a:r>
              <a:rPr lang="en-US" sz="1600" b="1"/>
              <a:t>D</a:t>
            </a:r>
            <a:r>
              <a:rPr lang="en-US" sz="1600" b="1" i="0" u="none" strike="noStrike" cap="none">
                <a:solidFill>
                  <a:schemeClr val="dk1"/>
                </a:solidFill>
                <a:latin typeface="Arial"/>
                <a:ea typeface="Arial"/>
                <a:cs typeface="Arial"/>
                <a:sym typeface="Arial"/>
              </a:rPr>
              <a:t>ata</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dirty="0">
                <a:solidFill>
                  <a:schemeClr val="dk2"/>
                </a:solidFill>
                <a:latin typeface="Arial"/>
                <a:ea typeface="Arial"/>
                <a:cs typeface="Arial"/>
                <a:sym typeface="Arial"/>
              </a:rPr>
              <a:t>Module Topics</a:t>
            </a:r>
            <a:endParaRPr sz="2800" b="1" i="0" u="none" strike="noStrike" cap="none" dirty="0">
              <a:solidFill>
                <a:schemeClr val="dk2"/>
              </a:solidFill>
              <a:latin typeface="Arial"/>
              <a:ea typeface="Arial"/>
              <a:cs typeface="Arial"/>
              <a:sym typeface="Arial"/>
            </a:endParaRPr>
          </a:p>
        </p:txBody>
      </p:sp>
      <p:sp>
        <p:nvSpPr>
          <p:cNvPr id="733" name="Shape 733"/>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a:t>
            </a:r>
            <a:r>
              <a:rPr lang="en-US" sz="1600" b="0" i="0" u="none" strike="noStrike" cap="none">
                <a:solidFill>
                  <a:srgbClr val="0EC07D"/>
                </a:solidFill>
                <a:latin typeface="Arial"/>
                <a:ea typeface="Arial"/>
                <a:cs typeface="Arial"/>
                <a:sym typeface="Arial"/>
              </a:rPr>
              <a:t> Data Growth Explosion</a:t>
            </a:r>
            <a:endParaRPr/>
          </a:p>
        </p:txBody>
      </p:sp>
      <p:sp>
        <p:nvSpPr>
          <p:cNvPr id="734" name="Shape 734"/>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Let us take a quick look at the topics we will cover in this module:</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Sources of Data</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Data Deluge Problem</a:t>
            </a:r>
            <a:endParaRPr dirty="0"/>
          </a:p>
          <a:p>
            <a:pPr marL="0" marR="0" lvl="0" indent="0" algn="l" rtl="0">
              <a:lnSpc>
                <a:spcPct val="90000"/>
              </a:lnSpc>
              <a:spcBef>
                <a:spcPts val="838"/>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735" name="Shape 735"/>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 Data is everywhere</a:t>
            </a:r>
            <a:endParaRPr sz="2800" b="1" i="0" u="none" strike="noStrike" cap="none">
              <a:solidFill>
                <a:schemeClr val="dk2"/>
              </a:solidFill>
              <a:latin typeface="Arial"/>
              <a:ea typeface="Arial"/>
              <a:cs typeface="Arial"/>
              <a:sym typeface="Arial"/>
            </a:endParaRPr>
          </a:p>
        </p:txBody>
      </p:sp>
      <p:sp>
        <p:nvSpPr>
          <p:cNvPr id="742" name="Shape 742"/>
          <p:cNvSpPr txBox="1">
            <a:spLocks noGrp="1"/>
          </p:cNvSpPr>
          <p:nvPr>
            <p:ph type="body" idx="1"/>
          </p:nvPr>
        </p:nvSpPr>
        <p:spPr>
          <a:xfrm>
            <a:off x="207962" y="273050"/>
            <a:ext cx="10984645"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a:p>
        </p:txBody>
      </p:sp>
      <p:sp>
        <p:nvSpPr>
          <p:cNvPr id="743" name="Shape 743"/>
          <p:cNvSpPr txBox="1">
            <a:spLocks noGrp="1"/>
          </p:cNvSpPr>
          <p:nvPr>
            <p:ph type="body" idx="2"/>
          </p:nvPr>
        </p:nvSpPr>
        <p:spPr>
          <a:xfrm>
            <a:off x="514350" y="1304995"/>
            <a:ext cx="532374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744" name="Shape 744"/>
          <p:cNvPicPr preferRelativeResize="0"/>
          <p:nvPr/>
        </p:nvPicPr>
        <p:blipFill rotWithShape="1">
          <a:blip r:embed="rId3">
            <a:alphaModFix/>
          </a:blip>
          <a:srcRect/>
          <a:stretch/>
        </p:blipFill>
        <p:spPr>
          <a:xfrm>
            <a:off x="3553691" y="1125417"/>
            <a:ext cx="5171077" cy="51541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body" idx="2"/>
          </p:nvPr>
        </p:nvSpPr>
        <p:spPr>
          <a:xfrm>
            <a:off x="514350" y="1304995"/>
            <a:ext cx="10273800" cy="484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751" name="Shape 75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1.1 So… can we have some examples?</a:t>
            </a:r>
            <a:endParaRPr/>
          </a:p>
        </p:txBody>
      </p:sp>
      <p:sp>
        <p:nvSpPr>
          <p:cNvPr id="752" name="Shape 752"/>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grpSp>
        <p:nvGrpSpPr>
          <p:cNvPr id="118" name="Group 117"/>
          <p:cNvGrpSpPr/>
          <p:nvPr/>
        </p:nvGrpSpPr>
        <p:grpSpPr>
          <a:xfrm>
            <a:off x="1410033" y="961744"/>
            <a:ext cx="9168235" cy="5184051"/>
            <a:chOff x="1067133" y="774522"/>
            <a:chExt cx="9168235" cy="5184051"/>
          </a:xfrm>
        </p:grpSpPr>
        <p:pic>
          <p:nvPicPr>
            <p:cNvPr id="46" name="Shape 860"/>
            <p:cNvPicPr preferRelativeResize="0"/>
            <p:nvPr/>
          </p:nvPicPr>
          <p:blipFill rotWithShape="1">
            <a:blip r:embed="rId3">
              <a:alphaModFix/>
            </a:blip>
            <a:srcRect r="5611" b="15770"/>
            <a:stretch/>
          </p:blipFill>
          <p:spPr>
            <a:xfrm>
              <a:off x="1067133" y="774522"/>
              <a:ext cx="9168235" cy="3498771"/>
            </a:xfrm>
            <a:prstGeom prst="rect">
              <a:avLst/>
            </a:prstGeom>
            <a:noFill/>
            <a:ln>
              <a:noFill/>
            </a:ln>
          </p:spPr>
        </p:pic>
        <p:grpSp>
          <p:nvGrpSpPr>
            <p:cNvPr id="4" name="Group 3"/>
            <p:cNvGrpSpPr/>
            <p:nvPr/>
          </p:nvGrpSpPr>
          <p:grpSpPr>
            <a:xfrm>
              <a:off x="5742780" y="1395380"/>
              <a:ext cx="839878" cy="1474071"/>
              <a:chOff x="5742780" y="1395380"/>
              <a:chExt cx="839878" cy="1474071"/>
            </a:xfrm>
          </p:grpSpPr>
          <p:sp>
            <p:nvSpPr>
              <p:cNvPr id="17" name="Shape 856"/>
              <p:cNvSpPr/>
              <p:nvPr/>
            </p:nvSpPr>
            <p:spPr>
              <a:xfrm>
                <a:off x="5742780" y="1395380"/>
                <a:ext cx="839878" cy="1474071"/>
              </a:xfrm>
              <a:prstGeom prst="roundRect">
                <a:avLst>
                  <a:gd name="adj" fmla="val 6463"/>
                </a:avLst>
              </a:prstGeom>
              <a:solidFill>
                <a:srgbClr val="0EC07D"/>
              </a:solidFill>
              <a:ln w="12700" cap="flat" cmpd="sng">
                <a:solidFill>
                  <a:srgbClr val="31538F"/>
                </a:solidFill>
                <a:prstDash val="solid"/>
                <a:miter lim="800000"/>
                <a:headEnd type="none" w="sm" len="sm"/>
                <a:tailEnd type="none" w="sm" len="sm"/>
              </a:ln>
            </p:spPr>
            <p:txBody>
              <a:bodyPr spcFirstLastPara="1" wrap="square" lIns="91425" tIns="45700" rIns="91425" bIns="365750" anchor="b" anchorCtr="0">
                <a:noAutofit/>
              </a:bodyPr>
              <a:lstStyle/>
              <a:p>
                <a:pPr marL="0" marR="0" lvl="0" indent="0" algn="ctr" rtl="0">
                  <a:lnSpc>
                    <a:spcPct val="50000"/>
                  </a:lnSpc>
                  <a:spcBef>
                    <a:spcPts val="0"/>
                  </a:spcBef>
                  <a:spcAft>
                    <a:spcPts val="0"/>
                  </a:spcAft>
                  <a:buClr>
                    <a:srgbClr val="3A3838"/>
                  </a:buClr>
                  <a:buSzPts val="1800"/>
                  <a:buFont typeface="Arial"/>
                  <a:buNone/>
                </a:pPr>
                <a:r>
                  <a:rPr lang="en-US" sz="1800" b="0" i="0" u="none" strike="noStrike" cap="none" dirty="0">
                    <a:solidFill>
                      <a:srgbClr val="3A3838"/>
                    </a:solidFill>
                    <a:latin typeface="Arial"/>
                    <a:ea typeface="Arial"/>
                    <a:cs typeface="Arial"/>
                    <a:sym typeface="Arial"/>
                  </a:rPr>
                  <a:t>………</a:t>
                </a:r>
                <a:endParaRPr sz="1800" b="0" i="0" u="none" strike="noStrike" cap="none" dirty="0">
                  <a:solidFill>
                    <a:srgbClr val="3A3838"/>
                  </a:solidFill>
                  <a:latin typeface="Arial"/>
                  <a:ea typeface="Arial"/>
                  <a:cs typeface="Arial"/>
                  <a:sym typeface="Arial"/>
                </a:endParaRPr>
              </a:p>
              <a:p>
                <a:pPr marL="0" marR="0" lvl="0" indent="0" algn="ctr" rtl="0">
                  <a:lnSpc>
                    <a:spcPct val="50000"/>
                  </a:lnSpc>
                  <a:spcBef>
                    <a:spcPts val="0"/>
                  </a:spcBef>
                  <a:spcAft>
                    <a:spcPts val="0"/>
                  </a:spcAft>
                  <a:buClr>
                    <a:srgbClr val="3A3838"/>
                  </a:buClr>
                  <a:buSzPts val="1800"/>
                  <a:buFont typeface="Arial"/>
                  <a:buNone/>
                </a:pPr>
                <a:r>
                  <a:rPr lang="en-US" sz="1800" b="0" i="0" u="none" strike="noStrike" cap="none" dirty="0">
                    <a:solidFill>
                      <a:srgbClr val="3A3838"/>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18" name="Shape 857"/>
              <p:cNvSpPr/>
              <p:nvPr/>
            </p:nvSpPr>
            <p:spPr>
              <a:xfrm>
                <a:off x="5796065" y="1476268"/>
                <a:ext cx="733307" cy="184787"/>
              </a:xfrm>
              <a:prstGeom prst="roundRect">
                <a:avLst>
                  <a:gd name="adj" fmla="val 6463"/>
                </a:avLst>
              </a:prstGeom>
              <a:solidFill>
                <a:schemeClr val="lt1"/>
              </a:solidFill>
              <a:ln w="1905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 name="Shape 858"/>
              <p:cNvSpPr/>
              <p:nvPr/>
            </p:nvSpPr>
            <p:spPr>
              <a:xfrm>
                <a:off x="5796065" y="1661056"/>
                <a:ext cx="733307" cy="184787"/>
              </a:xfrm>
              <a:prstGeom prst="roundRect">
                <a:avLst>
                  <a:gd name="adj" fmla="val 6463"/>
                </a:avLst>
              </a:prstGeom>
              <a:solidFill>
                <a:schemeClr val="lt1"/>
              </a:solidFill>
              <a:ln w="1905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 name="Shape 859"/>
              <p:cNvSpPr/>
              <p:nvPr/>
            </p:nvSpPr>
            <p:spPr>
              <a:xfrm>
                <a:off x="5796065" y="1845843"/>
                <a:ext cx="733307" cy="184787"/>
              </a:xfrm>
              <a:prstGeom prst="roundRect">
                <a:avLst>
                  <a:gd name="adj" fmla="val 6463"/>
                </a:avLst>
              </a:prstGeom>
              <a:solidFill>
                <a:schemeClr val="lt1"/>
              </a:solidFill>
              <a:ln w="1905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 name="Shape 860"/>
              <p:cNvSpPr/>
              <p:nvPr/>
            </p:nvSpPr>
            <p:spPr>
              <a:xfrm>
                <a:off x="5796065" y="2030630"/>
                <a:ext cx="733307" cy="184787"/>
              </a:xfrm>
              <a:prstGeom prst="roundRect">
                <a:avLst>
                  <a:gd name="adj" fmla="val 6463"/>
                </a:avLst>
              </a:prstGeom>
              <a:solidFill>
                <a:schemeClr val="lt1"/>
              </a:solidFill>
              <a:ln w="1905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 name="Shape 861"/>
              <p:cNvSpPr/>
              <p:nvPr/>
            </p:nvSpPr>
            <p:spPr>
              <a:xfrm>
                <a:off x="6397545" y="1542070"/>
                <a:ext cx="83994" cy="76358"/>
              </a:xfrm>
              <a:prstGeom prst="ellipse">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 name="Shape 862"/>
              <p:cNvSpPr/>
              <p:nvPr/>
            </p:nvSpPr>
            <p:spPr>
              <a:xfrm>
                <a:off x="6397545" y="1727186"/>
                <a:ext cx="83994" cy="76358"/>
              </a:xfrm>
              <a:prstGeom prst="ellipse">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Shape 863"/>
              <p:cNvSpPr/>
              <p:nvPr/>
            </p:nvSpPr>
            <p:spPr>
              <a:xfrm>
                <a:off x="6397545" y="1898589"/>
                <a:ext cx="83994" cy="76358"/>
              </a:xfrm>
              <a:prstGeom prst="ellipse">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Shape 864"/>
              <p:cNvSpPr/>
              <p:nvPr/>
            </p:nvSpPr>
            <p:spPr>
              <a:xfrm>
                <a:off x="6397545" y="2076849"/>
                <a:ext cx="83994" cy="76358"/>
              </a:xfrm>
              <a:prstGeom prst="ellipse">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 name="Shape 866"/>
              <p:cNvSpPr/>
              <p:nvPr/>
            </p:nvSpPr>
            <p:spPr>
              <a:xfrm>
                <a:off x="6059876" y="2584033"/>
                <a:ext cx="205684" cy="205684"/>
              </a:xfrm>
              <a:prstGeom prst="ellipse">
                <a:avLst/>
              </a:prstGeom>
              <a:solidFill>
                <a:schemeClr val="lt1"/>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 name="Shape 867"/>
              <p:cNvSpPr/>
              <p:nvPr/>
            </p:nvSpPr>
            <p:spPr>
              <a:xfrm>
                <a:off x="6111297" y="2635454"/>
                <a:ext cx="102842" cy="102842"/>
              </a:xfrm>
              <a:prstGeom prst="ellipse">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95" name="Shape 927"/>
            <p:cNvPicPr preferRelativeResize="0"/>
            <p:nvPr/>
          </p:nvPicPr>
          <p:blipFill rotWithShape="1">
            <a:blip r:embed="rId4">
              <a:alphaModFix/>
              <a:extLst>
                <a:ext uri="{BEBA8EAE-BF5A-486C-A8C5-ECC9F3942E4B}">
                  <a14:imgProps xmlns:a14="http://schemas.microsoft.com/office/drawing/2010/main">
                    <a14:imgLayer r:embed="rId5">
                      <a14:imgEffect>
                        <a14:brightnessContrast contrast="-40000"/>
                      </a14:imgEffect>
                    </a14:imgLayer>
                  </a14:imgProps>
                </a:ext>
              </a:extLst>
            </a:blip>
            <a:srcRect l="75460" t="70576" r="2934" b="5032"/>
            <a:stretch/>
          </p:blipFill>
          <p:spPr>
            <a:xfrm>
              <a:off x="4955446" y="2271100"/>
              <a:ext cx="1004455" cy="972705"/>
            </a:xfrm>
            <a:prstGeom prst="rect">
              <a:avLst/>
            </a:prstGeom>
            <a:noFill/>
            <a:ln>
              <a:noFill/>
            </a:ln>
          </p:spPr>
        </p:pic>
        <p:grpSp>
          <p:nvGrpSpPr>
            <p:cNvPr id="87" name="Group 86"/>
            <p:cNvGrpSpPr/>
            <p:nvPr/>
          </p:nvGrpSpPr>
          <p:grpSpPr>
            <a:xfrm>
              <a:off x="7537959" y="2105023"/>
              <a:ext cx="437488" cy="624856"/>
              <a:chOff x="6510366" y="2348682"/>
              <a:chExt cx="437488" cy="624856"/>
            </a:xfrm>
          </p:grpSpPr>
          <p:sp>
            <p:nvSpPr>
              <p:cNvPr id="88" name="Shape 869"/>
              <p:cNvSpPr/>
              <p:nvPr/>
            </p:nvSpPr>
            <p:spPr>
              <a:xfrm>
                <a:off x="6510366" y="2742143"/>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Shape 870"/>
              <p:cNvSpPr/>
              <p:nvPr/>
            </p:nvSpPr>
            <p:spPr>
              <a:xfrm>
                <a:off x="6510366" y="2610990"/>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 name="Shape 871"/>
              <p:cNvSpPr/>
              <p:nvPr/>
            </p:nvSpPr>
            <p:spPr>
              <a:xfrm>
                <a:off x="6510366" y="2479836"/>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Shape 872"/>
              <p:cNvSpPr/>
              <p:nvPr/>
            </p:nvSpPr>
            <p:spPr>
              <a:xfrm>
                <a:off x="6510366" y="2348682"/>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94" name="Shape 927"/>
            <p:cNvPicPr preferRelativeResize="0"/>
            <p:nvPr/>
          </p:nvPicPr>
          <p:blipFill rotWithShape="1">
            <a:blip r:embed="rId4">
              <a:alphaModFix/>
              <a:extLst>
                <a:ext uri="{BEBA8EAE-BF5A-486C-A8C5-ECC9F3942E4B}">
                  <a14:imgProps xmlns:a14="http://schemas.microsoft.com/office/drawing/2010/main">
                    <a14:imgLayer r:embed="rId5">
                      <a14:imgEffect>
                        <a14:brightnessContrast contrast="-40000"/>
                      </a14:imgEffect>
                    </a14:imgLayer>
                  </a14:imgProps>
                </a:ext>
              </a:extLst>
            </a:blip>
            <a:srcRect l="75460" t="70576" r="2934" b="5032"/>
            <a:stretch/>
          </p:blipFill>
          <p:spPr>
            <a:xfrm>
              <a:off x="6753153" y="2103647"/>
              <a:ext cx="1004455" cy="972705"/>
            </a:xfrm>
            <a:prstGeom prst="rect">
              <a:avLst/>
            </a:prstGeom>
            <a:noFill/>
            <a:ln>
              <a:noFill/>
            </a:ln>
          </p:spPr>
        </p:pic>
        <p:pic>
          <p:nvPicPr>
            <p:cNvPr id="40" name="Shape 927"/>
            <p:cNvPicPr preferRelativeResize="0"/>
            <p:nvPr/>
          </p:nvPicPr>
          <p:blipFill rotWithShape="1">
            <a:blip r:embed="rId6">
              <a:alphaModFix/>
            </a:blip>
            <a:srcRect l="16266" t="70431" r="56728" b="4525"/>
            <a:stretch/>
          </p:blipFill>
          <p:spPr>
            <a:xfrm>
              <a:off x="6096506" y="4594190"/>
              <a:ext cx="1715335" cy="1364383"/>
            </a:xfrm>
            <a:prstGeom prst="rect">
              <a:avLst/>
            </a:prstGeom>
            <a:noFill/>
            <a:ln>
              <a:noFill/>
            </a:ln>
          </p:spPr>
        </p:pic>
        <p:pic>
          <p:nvPicPr>
            <p:cNvPr id="41" name="Shape 927"/>
            <p:cNvPicPr preferRelativeResize="0"/>
            <p:nvPr/>
          </p:nvPicPr>
          <p:blipFill rotWithShape="1">
            <a:blip r:embed="rId6">
              <a:alphaModFix/>
            </a:blip>
            <a:srcRect l="42806" t="70431" r="34596" b="13356"/>
            <a:stretch/>
          </p:blipFill>
          <p:spPr>
            <a:xfrm>
              <a:off x="4437542" y="5045922"/>
              <a:ext cx="1435360" cy="883301"/>
            </a:xfrm>
            <a:prstGeom prst="rect">
              <a:avLst/>
            </a:prstGeom>
            <a:noFill/>
            <a:ln>
              <a:noFill/>
            </a:ln>
          </p:spPr>
        </p:pic>
        <p:pic>
          <p:nvPicPr>
            <p:cNvPr id="42" name="Shape 927"/>
            <p:cNvPicPr preferRelativeResize="0"/>
            <p:nvPr/>
          </p:nvPicPr>
          <p:blipFill rotWithShape="1">
            <a:blip r:embed="rId6">
              <a:alphaModFix/>
            </a:blip>
            <a:srcRect l="66521" t="70576" r="26277" b="13211"/>
            <a:stretch/>
          </p:blipFill>
          <p:spPr>
            <a:xfrm>
              <a:off x="3841394" y="4834731"/>
              <a:ext cx="457422" cy="883301"/>
            </a:xfrm>
            <a:prstGeom prst="rect">
              <a:avLst/>
            </a:prstGeom>
            <a:noFill/>
            <a:ln>
              <a:noFill/>
            </a:ln>
          </p:spPr>
        </p:pic>
        <p:sp>
          <p:nvSpPr>
            <p:cNvPr id="44" name="Freeform 43"/>
            <p:cNvSpPr/>
            <p:nvPr/>
          </p:nvSpPr>
          <p:spPr>
            <a:xfrm>
              <a:off x="4119460" y="3408844"/>
              <a:ext cx="3709856" cy="1627794"/>
            </a:xfrm>
            <a:custGeom>
              <a:avLst/>
              <a:gdLst>
                <a:gd name="connsiteX0" fmla="*/ 0 w 4328160"/>
                <a:gd name="connsiteY0" fmla="*/ 609600 h 1310640"/>
                <a:gd name="connsiteX1" fmla="*/ 685800 w 4328160"/>
                <a:gd name="connsiteY1" fmla="*/ 0 h 1310640"/>
                <a:gd name="connsiteX2" fmla="*/ 655320 w 4328160"/>
                <a:gd name="connsiteY2" fmla="*/ 1066800 h 1310640"/>
                <a:gd name="connsiteX3" fmla="*/ 1569720 w 4328160"/>
                <a:gd name="connsiteY3" fmla="*/ 152400 h 1310640"/>
                <a:gd name="connsiteX4" fmla="*/ 1584960 w 4328160"/>
                <a:gd name="connsiteY4" fmla="*/ 1310640 h 1310640"/>
                <a:gd name="connsiteX5" fmla="*/ 2331720 w 4328160"/>
                <a:gd name="connsiteY5" fmla="*/ 106680 h 1310640"/>
                <a:gd name="connsiteX6" fmla="*/ 2987040 w 4328160"/>
                <a:gd name="connsiteY6" fmla="*/ 990600 h 1310640"/>
                <a:gd name="connsiteX7" fmla="*/ 3642360 w 4328160"/>
                <a:gd name="connsiteY7" fmla="*/ 137160 h 1310640"/>
                <a:gd name="connsiteX8" fmla="*/ 4328160 w 4328160"/>
                <a:gd name="connsiteY8" fmla="*/ 807720 h 1310640"/>
                <a:gd name="connsiteX0" fmla="*/ 30481 w 3672841"/>
                <a:gd name="connsiteY0" fmla="*/ 0 h 1310640"/>
                <a:gd name="connsiteX1" fmla="*/ 1 w 3672841"/>
                <a:gd name="connsiteY1" fmla="*/ 1066800 h 1310640"/>
                <a:gd name="connsiteX2" fmla="*/ 914401 w 3672841"/>
                <a:gd name="connsiteY2" fmla="*/ 152400 h 1310640"/>
                <a:gd name="connsiteX3" fmla="*/ 929641 w 3672841"/>
                <a:gd name="connsiteY3" fmla="*/ 1310640 h 1310640"/>
                <a:gd name="connsiteX4" fmla="*/ 1676401 w 3672841"/>
                <a:gd name="connsiteY4" fmla="*/ 106680 h 1310640"/>
                <a:gd name="connsiteX5" fmla="*/ 2331721 w 3672841"/>
                <a:gd name="connsiteY5" fmla="*/ 990600 h 1310640"/>
                <a:gd name="connsiteX6" fmla="*/ 2987041 w 3672841"/>
                <a:gd name="connsiteY6" fmla="*/ 137160 h 1310640"/>
                <a:gd name="connsiteX7" fmla="*/ 3672841 w 3672841"/>
                <a:gd name="connsiteY7" fmla="*/ 807720 h 1310640"/>
                <a:gd name="connsiteX0" fmla="*/ 30480 w 2987040"/>
                <a:gd name="connsiteY0" fmla="*/ 0 h 1310640"/>
                <a:gd name="connsiteX1" fmla="*/ 0 w 2987040"/>
                <a:gd name="connsiteY1" fmla="*/ 1066800 h 1310640"/>
                <a:gd name="connsiteX2" fmla="*/ 914400 w 2987040"/>
                <a:gd name="connsiteY2" fmla="*/ 152400 h 1310640"/>
                <a:gd name="connsiteX3" fmla="*/ 929640 w 2987040"/>
                <a:gd name="connsiteY3" fmla="*/ 1310640 h 1310640"/>
                <a:gd name="connsiteX4" fmla="*/ 1676400 w 2987040"/>
                <a:gd name="connsiteY4" fmla="*/ 106680 h 1310640"/>
                <a:gd name="connsiteX5" fmla="*/ 2331720 w 2987040"/>
                <a:gd name="connsiteY5" fmla="*/ 990600 h 1310640"/>
                <a:gd name="connsiteX6" fmla="*/ 2987040 w 2987040"/>
                <a:gd name="connsiteY6" fmla="*/ 13716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7040" h="1310640">
                  <a:moveTo>
                    <a:pt x="30480" y="0"/>
                  </a:moveTo>
                  <a:lnTo>
                    <a:pt x="0" y="1066800"/>
                  </a:lnTo>
                  <a:lnTo>
                    <a:pt x="914400" y="152400"/>
                  </a:lnTo>
                  <a:lnTo>
                    <a:pt x="929640" y="1310640"/>
                  </a:lnTo>
                  <a:lnTo>
                    <a:pt x="1676400" y="106680"/>
                  </a:lnTo>
                  <a:lnTo>
                    <a:pt x="2331720" y="990600"/>
                  </a:lnTo>
                  <a:lnTo>
                    <a:pt x="2987040" y="137160"/>
                  </a:lnTo>
                </a:path>
              </a:pathLst>
            </a:custGeom>
            <a:noFill/>
            <a:ln cap="rnd">
              <a:prstDash val="sys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510366" y="2348682"/>
              <a:ext cx="437488" cy="624856"/>
              <a:chOff x="6510366" y="2348682"/>
              <a:chExt cx="437488" cy="624856"/>
            </a:xfrm>
          </p:grpSpPr>
          <p:sp>
            <p:nvSpPr>
              <p:cNvPr id="30" name="Shape 869"/>
              <p:cNvSpPr/>
              <p:nvPr/>
            </p:nvSpPr>
            <p:spPr>
              <a:xfrm>
                <a:off x="6510366" y="2742143"/>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Shape 870"/>
              <p:cNvSpPr/>
              <p:nvPr/>
            </p:nvSpPr>
            <p:spPr>
              <a:xfrm>
                <a:off x="6510366" y="2610990"/>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Shape 871"/>
              <p:cNvSpPr/>
              <p:nvPr/>
            </p:nvSpPr>
            <p:spPr>
              <a:xfrm>
                <a:off x="6510366" y="2479836"/>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Shape 872"/>
              <p:cNvSpPr/>
              <p:nvPr/>
            </p:nvSpPr>
            <p:spPr>
              <a:xfrm>
                <a:off x="6510366" y="2348682"/>
                <a:ext cx="437488" cy="231395"/>
              </a:xfrm>
              <a:prstGeom prst="can">
                <a:avLst>
                  <a:gd name="adj" fmla="val 39815"/>
                </a:avLst>
              </a:prstGeom>
              <a:solidFill>
                <a:srgbClr val="3A3838"/>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8" name="Shape 753"/>
            <p:cNvPicPr preferRelativeResize="0"/>
            <p:nvPr/>
          </p:nvPicPr>
          <p:blipFill rotWithShape="1">
            <a:blip r:embed="rId7">
              <a:clrChange>
                <a:clrFrom>
                  <a:srgbClr val="FFFADA"/>
                </a:clrFrom>
                <a:clrTo>
                  <a:srgbClr val="FFFADA">
                    <a:alpha val="0"/>
                  </a:srgbClr>
                </a:clrTo>
              </a:clrChange>
              <a:alphaModFix/>
              <a:extLst>
                <a:ext uri="{BEBA8EAE-BF5A-486C-A8C5-ECC9F3942E4B}">
                  <a14:imgProps xmlns:a14="http://schemas.microsoft.com/office/drawing/2010/main">
                    <a14:imgLayer r:embed="rId8">
                      <a14:imgEffect>
                        <a14:sharpenSoften amount="50000"/>
                      </a14:imgEffect>
                      <a14:imgEffect>
                        <a14:colorTemperature colorTemp="11200"/>
                      </a14:imgEffect>
                      <a14:imgEffect>
                        <a14:saturation sat="400000"/>
                      </a14:imgEffect>
                    </a14:imgLayer>
                  </a14:imgProps>
                </a:ext>
              </a:extLst>
            </a:blip>
            <a:srcRect l="45863" t="75811" r="46146" b="13486"/>
            <a:stretch/>
          </p:blipFill>
          <p:spPr>
            <a:xfrm>
              <a:off x="6729110" y="3977424"/>
              <a:ext cx="609600" cy="552450"/>
            </a:xfrm>
            <a:prstGeom prst="rect">
              <a:avLst/>
            </a:prstGeom>
            <a:noFill/>
            <a:ln>
              <a:noFill/>
            </a:ln>
          </p:spPr>
        </p:pic>
        <p:pic>
          <p:nvPicPr>
            <p:cNvPr id="79" name="Shape 753"/>
            <p:cNvPicPr preferRelativeResize="0"/>
            <p:nvPr/>
          </p:nvPicPr>
          <p:blipFill rotWithShape="1">
            <a:blip r:embed="rId7">
              <a:clrChange>
                <a:clrFrom>
                  <a:srgbClr val="FFFADA"/>
                </a:clrFrom>
                <a:clrTo>
                  <a:srgbClr val="FFFADA">
                    <a:alpha val="0"/>
                  </a:srgbClr>
                </a:clrTo>
              </a:clrChange>
              <a:alphaModFix/>
              <a:biLevel thresh="75000"/>
              <a:extLst>
                <a:ext uri="{BEBA8EAE-BF5A-486C-A8C5-ECC9F3942E4B}">
                  <a14:imgProps xmlns:a14="http://schemas.microsoft.com/office/drawing/2010/main">
                    <a14:imgLayer r:embed="rId8">
                      <a14:imgEffect>
                        <a14:sharpenSoften amount="50000"/>
                      </a14:imgEffect>
                      <a14:imgEffect>
                        <a14:colorTemperature colorTemp="11200"/>
                      </a14:imgEffect>
                      <a14:imgEffect>
                        <a14:saturation sat="400000"/>
                      </a14:imgEffect>
                    </a14:imgLayer>
                  </a14:imgProps>
                </a:ext>
              </a:extLst>
            </a:blip>
            <a:srcRect l="45863" t="75811" r="46146" b="13486"/>
            <a:stretch/>
          </p:blipFill>
          <p:spPr>
            <a:xfrm>
              <a:off x="5070304" y="4469003"/>
              <a:ext cx="609600" cy="552450"/>
            </a:xfrm>
            <a:prstGeom prst="rect">
              <a:avLst/>
            </a:prstGeom>
            <a:noFill/>
            <a:ln>
              <a:noFill/>
            </a:ln>
          </p:spPr>
        </p:pic>
        <p:pic>
          <p:nvPicPr>
            <p:cNvPr id="80" name="Shape 753"/>
            <p:cNvPicPr preferRelativeResize="0"/>
            <p:nvPr/>
          </p:nvPicPr>
          <p:blipFill rotWithShape="1">
            <a:blip r:embed="rId7">
              <a:clrChange>
                <a:clrFrom>
                  <a:srgbClr val="FFFADA"/>
                </a:clrFrom>
                <a:clrTo>
                  <a:srgbClr val="FFFADA">
                    <a:alpha val="0"/>
                  </a:srgbClr>
                </a:clrTo>
              </a:clrChange>
              <a:alphaModFix/>
              <a:biLevel thresh="75000"/>
              <a:extLst>
                <a:ext uri="{BEBA8EAE-BF5A-486C-A8C5-ECC9F3942E4B}">
                  <a14:imgProps xmlns:a14="http://schemas.microsoft.com/office/drawing/2010/main">
                    <a14:imgLayer r:embed="rId8">
                      <a14:imgEffect>
                        <a14:sharpenSoften amount="50000"/>
                      </a14:imgEffect>
                      <a14:imgEffect>
                        <a14:colorTemperature colorTemp="11200"/>
                      </a14:imgEffect>
                      <a14:imgEffect>
                        <a14:saturation sat="400000"/>
                      </a14:imgEffect>
                    </a14:imgLayer>
                  </a14:imgProps>
                </a:ext>
              </a:extLst>
            </a:blip>
            <a:srcRect l="45863" t="75811" r="46146" b="13486"/>
            <a:stretch/>
          </p:blipFill>
          <p:spPr>
            <a:xfrm>
              <a:off x="3866659" y="4243569"/>
              <a:ext cx="609600" cy="552450"/>
            </a:xfrm>
            <a:prstGeom prst="rect">
              <a:avLst/>
            </a:prstGeom>
            <a:noFill/>
            <a:ln>
              <a:noFill/>
            </a:ln>
          </p:spPr>
        </p:pic>
        <p:pic>
          <p:nvPicPr>
            <p:cNvPr id="82" name="Shape 831"/>
            <p:cNvPicPr preferRelativeResize="0"/>
            <p:nvPr/>
          </p:nvPicPr>
          <p:blipFill rotWithShape="1">
            <a:blip r:embed="rId9">
              <a:clrChange>
                <a:clrFrom>
                  <a:srgbClr val="FFFFFF"/>
                </a:clrFrom>
                <a:clrTo>
                  <a:srgbClr val="FFFFFF">
                    <a:alpha val="0"/>
                  </a:srgbClr>
                </a:clrTo>
              </a:clrChange>
              <a:alphaModFix/>
            </a:blip>
            <a:srcRect l="71856" b="5697"/>
            <a:stretch/>
          </p:blipFill>
          <p:spPr>
            <a:xfrm>
              <a:off x="4686623" y="1828795"/>
              <a:ext cx="811351" cy="753364"/>
            </a:xfrm>
            <a:prstGeom prst="rect">
              <a:avLst/>
            </a:prstGeom>
            <a:noFill/>
            <a:ln>
              <a:noFill/>
            </a:ln>
          </p:spPr>
        </p:pic>
        <p:pic>
          <p:nvPicPr>
            <p:cNvPr id="83" name="Shape 873"/>
            <p:cNvPicPr preferRelativeResize="0"/>
            <p:nvPr/>
          </p:nvPicPr>
          <p:blipFill rotWithShape="1">
            <a:blip r:embed="rId10">
              <a:alphaModFix/>
            </a:blip>
            <a:srcRect l="1" t="40408" r="84007" b="41604"/>
            <a:stretch/>
          </p:blipFill>
          <p:spPr>
            <a:xfrm rot="5400000">
              <a:off x="6591154" y="1690499"/>
              <a:ext cx="463791" cy="519939"/>
            </a:xfrm>
            <a:prstGeom prst="rect">
              <a:avLst/>
            </a:prstGeom>
            <a:noFill/>
            <a:ln>
              <a:noFill/>
            </a:ln>
          </p:spPr>
        </p:pic>
        <p:pic>
          <p:nvPicPr>
            <p:cNvPr id="84" name="Shape 873"/>
            <p:cNvPicPr preferRelativeResize="0"/>
            <p:nvPr/>
          </p:nvPicPr>
          <p:blipFill rotWithShape="1">
            <a:blip r:embed="rId10">
              <a:alphaModFix/>
            </a:blip>
            <a:srcRect l="1" t="40408" r="84007" b="41604"/>
            <a:stretch/>
          </p:blipFill>
          <p:spPr>
            <a:xfrm rot="5400000">
              <a:off x="7944376" y="2440501"/>
              <a:ext cx="584360" cy="655104"/>
            </a:xfrm>
            <a:prstGeom prst="rect">
              <a:avLst/>
            </a:prstGeom>
            <a:noFill/>
            <a:ln>
              <a:noFill/>
            </a:ln>
          </p:spPr>
        </p:pic>
        <p:pic>
          <p:nvPicPr>
            <p:cNvPr id="92" name="Shape 848"/>
            <p:cNvPicPr preferRelativeResize="0"/>
            <p:nvPr/>
          </p:nvPicPr>
          <p:blipFill rotWithShape="1">
            <a:blip r:embed="rId11">
              <a:alphaModFix/>
            </a:blip>
            <a:srcRect l="4618" b="30252"/>
            <a:stretch/>
          </p:blipFill>
          <p:spPr>
            <a:xfrm>
              <a:off x="4202793" y="2118863"/>
              <a:ext cx="512133" cy="534825"/>
            </a:xfrm>
            <a:prstGeom prst="rect">
              <a:avLst/>
            </a:prstGeom>
            <a:noFill/>
            <a:ln>
              <a:noFill/>
            </a:ln>
          </p:spPr>
        </p:pic>
        <p:pic>
          <p:nvPicPr>
            <p:cNvPr id="93" name="Shape 831"/>
            <p:cNvPicPr preferRelativeResize="0"/>
            <p:nvPr/>
          </p:nvPicPr>
          <p:blipFill rotWithShape="1">
            <a:blip r:embed="rId9">
              <a:clrChange>
                <a:clrFrom>
                  <a:srgbClr val="FFFFFF"/>
                </a:clrFrom>
                <a:clrTo>
                  <a:srgbClr val="FFFFFF">
                    <a:alpha val="0"/>
                  </a:srgbClr>
                </a:clrTo>
              </a:clrChange>
              <a:alphaModFix/>
            </a:blip>
            <a:srcRect l="71856" b="5697"/>
            <a:stretch/>
          </p:blipFill>
          <p:spPr>
            <a:xfrm>
              <a:off x="4002068" y="2857840"/>
              <a:ext cx="481532" cy="447117"/>
            </a:xfrm>
            <a:prstGeom prst="rect">
              <a:avLst/>
            </a:prstGeom>
            <a:noFill/>
            <a:ln>
              <a:noFill/>
            </a:ln>
          </p:spPr>
        </p:pic>
        <p:pic>
          <p:nvPicPr>
            <p:cNvPr id="96" name="Shape 873"/>
            <p:cNvPicPr preferRelativeResize="0"/>
            <p:nvPr/>
          </p:nvPicPr>
          <p:blipFill rotWithShape="1">
            <a:blip r:embed="rId10">
              <a:alphaModFix/>
            </a:blip>
            <a:srcRect l="1" t="40408" r="84007" b="41604"/>
            <a:stretch/>
          </p:blipFill>
          <p:spPr>
            <a:xfrm rot="5400000">
              <a:off x="4407648" y="2651584"/>
              <a:ext cx="429646" cy="481660"/>
            </a:xfrm>
            <a:prstGeom prst="rect">
              <a:avLst/>
            </a:prstGeom>
            <a:noFill/>
            <a:ln>
              <a:noFill/>
            </a:ln>
          </p:spPr>
        </p:pic>
        <p:pic>
          <p:nvPicPr>
            <p:cNvPr id="76" name="Picture 75"/>
            <p:cNvPicPr>
              <a:picLocks noChangeAspect="1"/>
            </p:cNvPicPr>
            <p:nvPr/>
          </p:nvPicPr>
          <p:blipFill>
            <a:blip r:embed="rId12"/>
            <a:stretch>
              <a:fillRect/>
            </a:stretch>
          </p:blipFill>
          <p:spPr>
            <a:xfrm rot="10800000">
              <a:off x="3549711" y="2368448"/>
              <a:ext cx="393358" cy="685566"/>
            </a:xfrm>
            <a:prstGeom prst="rect">
              <a:avLst/>
            </a:prstGeom>
          </p:spPr>
        </p:pic>
        <p:grpSp>
          <p:nvGrpSpPr>
            <p:cNvPr id="117" name="Group 116"/>
            <p:cNvGrpSpPr/>
            <p:nvPr/>
          </p:nvGrpSpPr>
          <p:grpSpPr>
            <a:xfrm>
              <a:off x="8646555" y="2285036"/>
              <a:ext cx="457422" cy="883301"/>
              <a:chOff x="-1167690" y="3543538"/>
              <a:chExt cx="457422" cy="883301"/>
            </a:xfrm>
          </p:grpSpPr>
          <p:pic>
            <p:nvPicPr>
              <p:cNvPr id="113" name="Shape 927"/>
              <p:cNvPicPr preferRelativeResize="0"/>
              <p:nvPr/>
            </p:nvPicPr>
            <p:blipFill rotWithShape="1">
              <a:blip r:embed="rId6">
                <a:alphaModFix/>
                <a:duotone>
                  <a:prstClr val="black"/>
                  <a:schemeClr val="accent2">
                    <a:tint val="45000"/>
                    <a:satMod val="400000"/>
                  </a:schemeClr>
                </a:duotone>
              </a:blip>
              <a:srcRect l="66521" t="70576" r="26277" b="13211"/>
              <a:stretch/>
            </p:blipFill>
            <p:spPr>
              <a:xfrm>
                <a:off x="-1167690" y="3543538"/>
                <a:ext cx="457422" cy="883301"/>
              </a:xfrm>
              <a:prstGeom prst="rect">
                <a:avLst/>
              </a:prstGeom>
              <a:noFill/>
              <a:ln>
                <a:noFill/>
              </a:ln>
            </p:spPr>
          </p:pic>
          <p:sp>
            <p:nvSpPr>
              <p:cNvPr id="77" name="Freeform 76"/>
              <p:cNvSpPr/>
              <p:nvPr/>
            </p:nvSpPr>
            <p:spPr>
              <a:xfrm>
                <a:off x="-1085850" y="3721100"/>
                <a:ext cx="279400" cy="476250"/>
              </a:xfrm>
              <a:custGeom>
                <a:avLst/>
                <a:gdLst>
                  <a:gd name="connsiteX0" fmla="*/ 0 w 279400"/>
                  <a:gd name="connsiteY0" fmla="*/ 25400 h 476250"/>
                  <a:gd name="connsiteX1" fmla="*/ 19050 w 279400"/>
                  <a:gd name="connsiteY1" fmla="*/ 457200 h 476250"/>
                  <a:gd name="connsiteX2" fmla="*/ 228600 w 279400"/>
                  <a:gd name="connsiteY2" fmla="*/ 476250 h 476250"/>
                  <a:gd name="connsiteX3" fmla="*/ 279400 w 279400"/>
                  <a:gd name="connsiteY3" fmla="*/ 190500 h 476250"/>
                  <a:gd name="connsiteX4" fmla="*/ 266700 w 279400"/>
                  <a:gd name="connsiteY4" fmla="*/ 0 h 476250"/>
                  <a:gd name="connsiteX5" fmla="*/ 0 w 279400"/>
                  <a:gd name="connsiteY5" fmla="*/ 2540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00" h="476250">
                    <a:moveTo>
                      <a:pt x="0" y="25400"/>
                    </a:moveTo>
                    <a:lnTo>
                      <a:pt x="19050" y="457200"/>
                    </a:lnTo>
                    <a:lnTo>
                      <a:pt x="228600" y="476250"/>
                    </a:lnTo>
                    <a:lnTo>
                      <a:pt x="279400" y="190500"/>
                    </a:lnTo>
                    <a:lnTo>
                      <a:pt x="266700" y="0"/>
                    </a:lnTo>
                    <a:lnTo>
                      <a:pt x="0" y="254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4178680" y="1731880"/>
              <a:ext cx="794363" cy="488840"/>
              <a:chOff x="-571542" y="3754729"/>
              <a:chExt cx="1435360" cy="883301"/>
            </a:xfrm>
          </p:grpSpPr>
          <p:pic>
            <p:nvPicPr>
              <p:cNvPr id="112" name="Shape 927"/>
              <p:cNvPicPr preferRelativeResize="0"/>
              <p:nvPr/>
            </p:nvPicPr>
            <p:blipFill rotWithShape="1">
              <a:blip r:embed="rId6">
                <a:alphaModFix/>
              </a:blip>
              <a:srcRect l="42806" t="70431" r="34596" b="13356"/>
              <a:stretch/>
            </p:blipFill>
            <p:spPr>
              <a:xfrm>
                <a:off x="-571542" y="3754729"/>
                <a:ext cx="1435360" cy="883301"/>
              </a:xfrm>
              <a:prstGeom prst="rect">
                <a:avLst/>
              </a:prstGeom>
              <a:noFill/>
              <a:ln>
                <a:noFill/>
              </a:ln>
            </p:spPr>
          </p:pic>
          <p:sp>
            <p:nvSpPr>
              <p:cNvPr id="85" name="Freeform 84"/>
              <p:cNvSpPr/>
              <p:nvPr/>
            </p:nvSpPr>
            <p:spPr>
              <a:xfrm>
                <a:off x="-438150" y="3848100"/>
                <a:ext cx="1181100" cy="692150"/>
              </a:xfrm>
              <a:custGeom>
                <a:avLst/>
                <a:gdLst>
                  <a:gd name="connsiteX0" fmla="*/ 0 w 1181100"/>
                  <a:gd name="connsiteY0" fmla="*/ 25400 h 692150"/>
                  <a:gd name="connsiteX1" fmla="*/ 1174750 w 1181100"/>
                  <a:gd name="connsiteY1" fmla="*/ 0 h 692150"/>
                  <a:gd name="connsiteX2" fmla="*/ 1181100 w 1181100"/>
                  <a:gd name="connsiteY2" fmla="*/ 685800 h 692150"/>
                  <a:gd name="connsiteX3" fmla="*/ 44450 w 1181100"/>
                  <a:gd name="connsiteY3" fmla="*/ 692150 h 692150"/>
                  <a:gd name="connsiteX4" fmla="*/ 0 w 1181100"/>
                  <a:gd name="connsiteY4" fmla="*/ 25400 h 69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00" h="692150">
                    <a:moveTo>
                      <a:pt x="0" y="25400"/>
                    </a:moveTo>
                    <a:lnTo>
                      <a:pt x="1174750" y="0"/>
                    </a:lnTo>
                    <a:cubicBezTo>
                      <a:pt x="1176867" y="228600"/>
                      <a:pt x="1178983" y="457200"/>
                      <a:pt x="1181100" y="685800"/>
                    </a:cubicBezTo>
                    <a:lnTo>
                      <a:pt x="44450" y="692150"/>
                    </a:lnTo>
                    <a:lnTo>
                      <a:pt x="0" y="254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7005694" y="1256571"/>
              <a:ext cx="1009581" cy="803024"/>
              <a:chOff x="1087422" y="3302997"/>
              <a:chExt cx="1715335" cy="1364383"/>
            </a:xfrm>
          </p:grpSpPr>
          <p:pic>
            <p:nvPicPr>
              <p:cNvPr id="111" name="Shape 927"/>
              <p:cNvPicPr preferRelativeResize="0"/>
              <p:nvPr/>
            </p:nvPicPr>
            <p:blipFill rotWithShape="1">
              <a:blip r:embed="rId6">
                <a:alphaModFix/>
              </a:blip>
              <a:srcRect l="16266" t="70431" r="56728" b="4525"/>
              <a:stretch/>
            </p:blipFill>
            <p:spPr>
              <a:xfrm>
                <a:off x="1087422" y="3302997"/>
                <a:ext cx="1715335" cy="1364383"/>
              </a:xfrm>
              <a:prstGeom prst="rect">
                <a:avLst/>
              </a:prstGeom>
              <a:noFill/>
              <a:ln>
                <a:noFill/>
              </a:ln>
            </p:spPr>
          </p:pic>
          <p:sp>
            <p:nvSpPr>
              <p:cNvPr id="86" name="Rectangle 85"/>
              <p:cNvSpPr/>
              <p:nvPr/>
            </p:nvSpPr>
            <p:spPr>
              <a:xfrm>
                <a:off x="1336995" y="3408844"/>
                <a:ext cx="1249065" cy="686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4" name="Picture 113"/>
            <p:cNvPicPr>
              <a:picLocks noChangeAspect="1"/>
            </p:cNvPicPr>
            <p:nvPr/>
          </p:nvPicPr>
          <p:blipFill rotWithShape="1">
            <a:blip r:embed="rId13">
              <a:clrChange>
                <a:clrFrom>
                  <a:srgbClr val="A2DCF0"/>
                </a:clrFrom>
                <a:clrTo>
                  <a:srgbClr val="A2DCF0">
                    <a:alpha val="0"/>
                  </a:srgbClr>
                </a:clrTo>
              </a:clrChange>
              <a:extLst>
                <a:ext uri="{28A0092B-C50C-407E-A947-70E740481C1C}">
                  <a14:useLocalDpi xmlns:a14="http://schemas.microsoft.com/office/drawing/2010/main" val="0"/>
                </a:ext>
              </a:extLst>
            </a:blip>
            <a:srcRect l="90288" t="4330" r="3700" b="90860"/>
            <a:stretch/>
          </p:blipFill>
          <p:spPr>
            <a:xfrm>
              <a:off x="3148268" y="2978155"/>
              <a:ext cx="679757" cy="543806"/>
            </a:xfrm>
            <a:prstGeom prst="rect">
              <a:avLst/>
            </a:prstGeom>
          </p:spPr>
        </p:pic>
        <p:grpSp>
          <p:nvGrpSpPr>
            <p:cNvPr id="122" name="Group 121"/>
            <p:cNvGrpSpPr/>
            <p:nvPr/>
          </p:nvGrpSpPr>
          <p:grpSpPr>
            <a:xfrm>
              <a:off x="3058290" y="2054410"/>
              <a:ext cx="457422" cy="883301"/>
              <a:chOff x="-1167690" y="3543538"/>
              <a:chExt cx="457422" cy="883301"/>
            </a:xfrm>
          </p:grpSpPr>
          <p:pic>
            <p:nvPicPr>
              <p:cNvPr id="123" name="Shape 927"/>
              <p:cNvPicPr preferRelativeResize="0"/>
              <p:nvPr/>
            </p:nvPicPr>
            <p:blipFill rotWithShape="1">
              <a:blip r:embed="rId6">
                <a:alphaModFix/>
              </a:blip>
              <a:srcRect l="66521" t="70576" r="26277" b="13211"/>
              <a:stretch/>
            </p:blipFill>
            <p:spPr>
              <a:xfrm>
                <a:off x="-1167690" y="3543538"/>
                <a:ext cx="457422" cy="883301"/>
              </a:xfrm>
              <a:prstGeom prst="rect">
                <a:avLst/>
              </a:prstGeom>
              <a:noFill/>
              <a:ln>
                <a:noFill/>
              </a:ln>
            </p:spPr>
          </p:pic>
          <p:sp>
            <p:nvSpPr>
              <p:cNvPr id="124" name="Freeform 123"/>
              <p:cNvSpPr/>
              <p:nvPr/>
            </p:nvSpPr>
            <p:spPr>
              <a:xfrm>
                <a:off x="-1085850" y="3721100"/>
                <a:ext cx="279400" cy="476250"/>
              </a:xfrm>
              <a:custGeom>
                <a:avLst/>
                <a:gdLst>
                  <a:gd name="connsiteX0" fmla="*/ 0 w 279400"/>
                  <a:gd name="connsiteY0" fmla="*/ 25400 h 476250"/>
                  <a:gd name="connsiteX1" fmla="*/ 19050 w 279400"/>
                  <a:gd name="connsiteY1" fmla="*/ 457200 h 476250"/>
                  <a:gd name="connsiteX2" fmla="*/ 228600 w 279400"/>
                  <a:gd name="connsiteY2" fmla="*/ 476250 h 476250"/>
                  <a:gd name="connsiteX3" fmla="*/ 279400 w 279400"/>
                  <a:gd name="connsiteY3" fmla="*/ 190500 h 476250"/>
                  <a:gd name="connsiteX4" fmla="*/ 266700 w 279400"/>
                  <a:gd name="connsiteY4" fmla="*/ 0 h 476250"/>
                  <a:gd name="connsiteX5" fmla="*/ 0 w 279400"/>
                  <a:gd name="connsiteY5" fmla="*/ 2540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00" h="476250">
                    <a:moveTo>
                      <a:pt x="0" y="25400"/>
                    </a:moveTo>
                    <a:lnTo>
                      <a:pt x="19050" y="457200"/>
                    </a:lnTo>
                    <a:lnTo>
                      <a:pt x="228600" y="476250"/>
                    </a:lnTo>
                    <a:lnTo>
                      <a:pt x="279400" y="190500"/>
                    </a:lnTo>
                    <a:lnTo>
                      <a:pt x="266700" y="0"/>
                    </a:lnTo>
                    <a:lnTo>
                      <a:pt x="0" y="254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1.2 Activity</a:t>
            </a:r>
            <a:endParaRPr sz="2800" b="1" i="0" u="none" strike="noStrike" cap="none">
              <a:solidFill>
                <a:schemeClr val="dk2"/>
              </a:solidFill>
              <a:latin typeface="Arial"/>
              <a:ea typeface="Arial"/>
              <a:cs typeface="Arial"/>
              <a:sym typeface="Arial"/>
            </a:endParaRPr>
          </a:p>
        </p:txBody>
      </p:sp>
      <p:sp>
        <p:nvSpPr>
          <p:cNvPr id="760" name="Shape 760"/>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761" name="Shape 761"/>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pic>
        <p:nvPicPr>
          <p:cNvPr id="762" name="Shape 762"/>
          <p:cNvPicPr preferRelativeResize="0"/>
          <p:nvPr/>
        </p:nvPicPr>
        <p:blipFill rotWithShape="1">
          <a:blip r:embed="rId3">
            <a:alphaModFix/>
          </a:blip>
          <a:srcRect/>
          <a:stretch/>
        </p:blipFill>
        <p:spPr>
          <a:xfrm>
            <a:off x="3871083" y="987734"/>
            <a:ext cx="4716326" cy="48825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 Different </a:t>
            </a:r>
            <a:r>
              <a:rPr lang="en-US"/>
              <a:t>Sources </a:t>
            </a:r>
            <a:r>
              <a:rPr lang="en-US" sz="2800" b="1" i="0" u="none" strike="noStrike" cap="none">
                <a:solidFill>
                  <a:schemeClr val="dk2"/>
                </a:solidFill>
                <a:latin typeface="Arial"/>
                <a:ea typeface="Arial"/>
                <a:cs typeface="Arial"/>
                <a:sym typeface="Arial"/>
              </a:rPr>
              <a:t>of Data</a:t>
            </a:r>
            <a:endParaRPr sz="2800" b="1" i="0" u="none" strike="noStrike" cap="none">
              <a:solidFill>
                <a:schemeClr val="dk2"/>
              </a:solidFill>
              <a:latin typeface="Arial"/>
              <a:ea typeface="Arial"/>
              <a:cs typeface="Arial"/>
              <a:sym typeface="Arial"/>
            </a:endParaRPr>
          </a:p>
        </p:txBody>
      </p:sp>
      <p:sp>
        <p:nvSpPr>
          <p:cNvPr id="769" name="Shape 769"/>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770" name="Shape 77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sp>
        <p:nvSpPr>
          <p:cNvPr id="772" name="Shape 772"/>
          <p:cNvSpPr/>
          <p:nvPr/>
        </p:nvSpPr>
        <p:spPr>
          <a:xfrm>
            <a:off x="3497044" y="797686"/>
            <a:ext cx="5605732" cy="5605732"/>
          </a:xfrm>
          <a:prstGeom prst="ellipse">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4" name="Shape 774"/>
          <p:cNvSpPr/>
          <p:nvPr/>
        </p:nvSpPr>
        <p:spPr>
          <a:xfrm>
            <a:off x="3740480" y="2883350"/>
            <a:ext cx="2035562" cy="2035562"/>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lt1"/>
          </a:solidFill>
          <a:ln w="12700" cap="flat" cmpd="sng">
            <a:solidFill>
              <a:srgbClr val="3A3838"/>
            </a:solidFill>
            <a:prstDash val="solid"/>
            <a:miter lim="800000"/>
            <a:headEnd type="none" w="sm" len="sm"/>
            <a:tailEnd type="none" w="sm" len="sm"/>
          </a:ln>
        </p:spPr>
        <p:txBody>
          <a:bodyPr spcFirstLastPara="1" wrap="square" lIns="2103120" tIns="2103120" rIns="0" bIns="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dk1"/>
                </a:solidFill>
                <a:sym typeface="Arial"/>
              </a:rPr>
              <a:t>Transactional </a:t>
            </a:r>
            <a:endParaRPr sz="1600" dirty="0"/>
          </a:p>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dk1"/>
                </a:solidFill>
                <a:sym typeface="Arial"/>
              </a:rPr>
              <a:t>Data</a:t>
            </a:r>
            <a:endParaRPr sz="1600" b="0" i="0" u="none" strike="noStrike" cap="none" dirty="0">
              <a:solidFill>
                <a:schemeClr val="dk1"/>
              </a:solidFill>
              <a:sym typeface="Arial"/>
            </a:endParaRPr>
          </a:p>
        </p:txBody>
      </p:sp>
      <p:sp>
        <p:nvSpPr>
          <p:cNvPr id="775" name="Shape 775"/>
          <p:cNvSpPr/>
          <p:nvPr/>
        </p:nvSpPr>
        <p:spPr>
          <a:xfrm>
            <a:off x="4361692" y="1132074"/>
            <a:ext cx="2035562" cy="2035562"/>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lt1"/>
          </a:solidFill>
          <a:ln w="12700" cap="flat" cmpd="sng">
            <a:solidFill>
              <a:srgbClr val="3A3838"/>
            </a:solidFill>
            <a:prstDash val="solid"/>
            <a:miter lim="800000"/>
            <a:headEnd type="none" w="sm" len="sm"/>
            <a:tailEnd type="none" w="sm" len="sm"/>
          </a:ln>
        </p:spPr>
        <p:txBody>
          <a:bodyPr spcFirstLastPara="1" wrap="square" lIns="2103120" tIns="2103120" rIns="0" bIns="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a:solidFill>
                  <a:schemeClr val="dk1"/>
                </a:solidFill>
                <a:sym typeface="Arial"/>
              </a:rPr>
              <a:t>Machine </a:t>
            </a:r>
            <a:endParaRPr sz="1600"/>
          </a:p>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a:solidFill>
                  <a:schemeClr val="dk1"/>
                </a:solidFill>
                <a:sym typeface="Arial"/>
              </a:rPr>
              <a:t>Data</a:t>
            </a:r>
            <a:endParaRPr sz="1600"/>
          </a:p>
        </p:txBody>
      </p:sp>
      <p:sp>
        <p:nvSpPr>
          <p:cNvPr id="776" name="Shape 776"/>
          <p:cNvSpPr/>
          <p:nvPr/>
        </p:nvSpPr>
        <p:spPr>
          <a:xfrm>
            <a:off x="6190203" y="1487946"/>
            <a:ext cx="2035562" cy="2035562"/>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lt1"/>
          </a:solidFill>
          <a:ln w="12700" cap="flat" cmpd="sng">
            <a:solidFill>
              <a:srgbClr val="3A3838"/>
            </a:solidFill>
            <a:prstDash val="solid"/>
            <a:miter lim="800000"/>
            <a:headEnd type="none" w="sm" len="sm"/>
            <a:tailEnd type="none" w="sm" len="sm"/>
          </a:ln>
        </p:spPr>
        <p:txBody>
          <a:bodyPr spcFirstLastPara="1" wrap="square" lIns="2103120" tIns="2103120" rIns="0" bIns="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dk1"/>
                </a:solidFill>
                <a:sym typeface="Arial"/>
              </a:rPr>
              <a:t>Social </a:t>
            </a:r>
            <a:endParaRPr sz="1600" dirty="0"/>
          </a:p>
          <a:p>
            <a:pPr marL="0" marR="0" lvl="0" indent="0" algn="ctr" rtl="0">
              <a:lnSpc>
                <a:spcPct val="100000"/>
              </a:lnSpc>
              <a:spcBef>
                <a:spcPts val="0"/>
              </a:spcBef>
              <a:spcAft>
                <a:spcPts val="0"/>
              </a:spcAft>
              <a:buClr>
                <a:schemeClr val="dk1"/>
              </a:buClr>
              <a:buSzPts val="2000"/>
              <a:buFont typeface="Arial"/>
              <a:buNone/>
            </a:pPr>
            <a:r>
              <a:rPr lang="en-US" sz="1600" b="1" i="0" u="none" strike="noStrike" cap="none" dirty="0">
                <a:solidFill>
                  <a:schemeClr val="dk1"/>
                </a:solidFill>
                <a:sym typeface="Arial"/>
              </a:rPr>
              <a:t>Data</a:t>
            </a:r>
            <a:endParaRPr sz="1600" dirty="0"/>
          </a:p>
        </p:txBody>
      </p:sp>
      <p:sp>
        <p:nvSpPr>
          <p:cNvPr id="13" name="Shape 774"/>
          <p:cNvSpPr/>
          <p:nvPr/>
        </p:nvSpPr>
        <p:spPr>
          <a:xfrm>
            <a:off x="6843834" y="3202969"/>
            <a:ext cx="2035562" cy="2035562"/>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lt1"/>
          </a:solidFill>
          <a:ln w="12700" cap="flat" cmpd="sng">
            <a:solidFill>
              <a:srgbClr val="3A3838"/>
            </a:solidFill>
            <a:prstDash val="solid"/>
            <a:miter lim="800000"/>
            <a:headEnd type="none" w="sm" len="sm"/>
            <a:tailEnd type="none" w="sm" len="sm"/>
          </a:ln>
        </p:spPr>
        <p:txBody>
          <a:bodyPr spcFirstLastPara="1" wrap="square" lIns="2103120" tIns="2103120" rIns="0" bIns="0" anchor="ctr" anchorCtr="0">
            <a:noAutofit/>
          </a:bodyPr>
          <a:lstStyle/>
          <a:p>
            <a:pPr lvl="0" algn="ctr">
              <a:buClr>
                <a:schemeClr val="dk1"/>
              </a:buClr>
              <a:buSzPts val="2000"/>
            </a:pPr>
            <a:r>
              <a:rPr lang="en-US" sz="1600" b="1" dirty="0">
                <a:solidFill>
                  <a:schemeClr val="dk1"/>
                </a:solidFill>
              </a:rPr>
              <a:t>Broadcastings</a:t>
            </a:r>
            <a:endParaRPr sz="1600" b="0" i="0" u="none" strike="noStrike" cap="none" dirty="0">
              <a:solidFill>
                <a:schemeClr val="dk1"/>
              </a:solidFill>
              <a:sym typeface="Arial"/>
            </a:endParaRPr>
          </a:p>
        </p:txBody>
      </p:sp>
      <p:grpSp>
        <p:nvGrpSpPr>
          <p:cNvPr id="3" name="Group 2"/>
          <p:cNvGrpSpPr/>
          <p:nvPr/>
        </p:nvGrpSpPr>
        <p:grpSpPr>
          <a:xfrm>
            <a:off x="5249532" y="4237079"/>
            <a:ext cx="2035562" cy="2035562"/>
            <a:chOff x="5249532" y="4237079"/>
            <a:chExt cx="2035562" cy="2035562"/>
          </a:xfrm>
        </p:grpSpPr>
        <p:sp>
          <p:nvSpPr>
            <p:cNvPr id="11" name="Shape 774"/>
            <p:cNvSpPr/>
            <p:nvPr/>
          </p:nvSpPr>
          <p:spPr>
            <a:xfrm rot="20924400">
              <a:off x="5249532" y="4237079"/>
              <a:ext cx="2035562" cy="2035562"/>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lt1"/>
            </a:solidFill>
            <a:ln w="12700" cap="flat" cmpd="sng">
              <a:solidFill>
                <a:srgbClr val="3A3838"/>
              </a:solidFill>
              <a:prstDash val="solid"/>
              <a:miter lim="800000"/>
              <a:headEnd type="none" w="sm" len="sm"/>
              <a:tailEnd type="none" w="sm" len="sm"/>
            </a:ln>
          </p:spPr>
          <p:txBody>
            <a:bodyPr spcFirstLastPara="1" wrap="square" lIns="2103120" tIns="2103120" rIns="0" bIns="0" anchor="ctr" anchorCtr="0">
              <a:noAutofit/>
            </a:bodyPr>
            <a:lstStyle/>
            <a:p>
              <a:pPr lvl="0" algn="ctr">
                <a:buClr>
                  <a:schemeClr val="dk1"/>
                </a:buClr>
                <a:buSzPts val="2000"/>
              </a:pPr>
              <a:endParaRPr sz="1600" b="0" i="0" u="none" strike="noStrike" cap="none" dirty="0">
                <a:solidFill>
                  <a:schemeClr val="dk1"/>
                </a:solidFill>
                <a:sym typeface="Arial"/>
              </a:endParaRPr>
            </a:p>
          </p:txBody>
        </p:sp>
        <p:sp>
          <p:nvSpPr>
            <p:cNvPr id="2" name="Rectangle 1"/>
            <p:cNvSpPr/>
            <p:nvPr/>
          </p:nvSpPr>
          <p:spPr>
            <a:xfrm>
              <a:off x="5464491" y="4992895"/>
              <a:ext cx="1605643" cy="584775"/>
            </a:xfrm>
            <a:prstGeom prst="rect">
              <a:avLst/>
            </a:prstGeom>
          </p:spPr>
          <p:txBody>
            <a:bodyPr wrap="square">
              <a:spAutoFit/>
            </a:bodyPr>
            <a:lstStyle/>
            <a:p>
              <a:pPr lvl="0" algn="ctr">
                <a:buClr>
                  <a:schemeClr val="dk1"/>
                </a:buClr>
                <a:buSzPts val="2000"/>
              </a:pPr>
              <a:r>
                <a:rPr lang="en-US" sz="1600" b="1" dirty="0">
                  <a:solidFill>
                    <a:schemeClr val="dk1"/>
                  </a:solidFill>
                </a:rPr>
                <a:t>Electronic </a:t>
              </a:r>
              <a:br>
                <a:rPr lang="en-US" sz="1600" b="1" dirty="0">
                  <a:solidFill>
                    <a:schemeClr val="dk1"/>
                  </a:solidFill>
                </a:rPr>
              </a:br>
              <a:r>
                <a:rPr lang="en-US" sz="1600" b="1" dirty="0">
                  <a:solidFill>
                    <a:schemeClr val="dk1"/>
                  </a:solidFill>
                </a:rPr>
                <a:t>Files</a:t>
              </a:r>
              <a:endParaRPr lang="en-US" sz="1600" dirty="0">
                <a:solidFill>
                  <a:schemeClr val="dk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 Types of Data</a:t>
            </a:r>
            <a:endParaRPr/>
          </a:p>
        </p:txBody>
      </p:sp>
      <p:sp>
        <p:nvSpPr>
          <p:cNvPr id="783" name="Shape 783"/>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784" name="Shape 784"/>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grpSp>
        <p:nvGrpSpPr>
          <p:cNvPr id="785" name="Shape 785"/>
          <p:cNvGrpSpPr/>
          <p:nvPr/>
        </p:nvGrpSpPr>
        <p:grpSpPr>
          <a:xfrm>
            <a:off x="3385076" y="751078"/>
            <a:ext cx="5769091" cy="5253528"/>
            <a:chOff x="3428619" y="921323"/>
            <a:chExt cx="5769091" cy="5253528"/>
          </a:xfrm>
        </p:grpSpPr>
        <p:sp>
          <p:nvSpPr>
            <p:cNvPr id="786" name="Shape 786"/>
            <p:cNvSpPr/>
            <p:nvPr/>
          </p:nvSpPr>
          <p:spPr>
            <a:xfrm>
              <a:off x="4210045" y="1946932"/>
              <a:ext cx="4206240" cy="4206240"/>
            </a:xfrm>
            <a:prstGeom prst="donut">
              <a:avLst>
                <a:gd name="adj" fmla="val 28168"/>
              </a:avLst>
            </a:prstGeom>
            <a:solidFill>
              <a:srgbClr val="0EC07D"/>
            </a:solidFill>
            <a:ln w="762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87" name="Shape 787"/>
            <p:cNvGrpSpPr/>
            <p:nvPr/>
          </p:nvGrpSpPr>
          <p:grpSpPr>
            <a:xfrm>
              <a:off x="3428619" y="921323"/>
              <a:ext cx="5769091" cy="5253528"/>
              <a:chOff x="3478151" y="904164"/>
              <a:chExt cx="5769091" cy="5253528"/>
            </a:xfrm>
          </p:grpSpPr>
          <p:sp>
            <p:nvSpPr>
              <p:cNvPr id="788" name="Shape 788"/>
              <p:cNvSpPr/>
              <p:nvPr/>
            </p:nvSpPr>
            <p:spPr>
              <a:xfrm>
                <a:off x="5641106" y="3306724"/>
                <a:ext cx="1443181" cy="1443181"/>
              </a:xfrm>
              <a:custGeom>
                <a:avLst/>
                <a:gdLst/>
                <a:ahLst/>
                <a:cxnLst/>
                <a:rect l="0" t="0" r="0" b="0"/>
                <a:pathLst>
                  <a:path w="1587499" h="1587499" extrusionOk="0">
                    <a:moveTo>
                      <a:pt x="0" y="793750"/>
                    </a:moveTo>
                    <a:cubicBezTo>
                      <a:pt x="0" y="355374"/>
                      <a:pt x="355374" y="0"/>
                      <a:pt x="793750" y="0"/>
                    </a:cubicBezTo>
                    <a:cubicBezTo>
                      <a:pt x="1232126" y="0"/>
                      <a:pt x="1587500" y="355374"/>
                      <a:pt x="1587500" y="793750"/>
                    </a:cubicBezTo>
                    <a:cubicBezTo>
                      <a:pt x="1587500" y="1232126"/>
                      <a:pt x="1232126" y="1587500"/>
                      <a:pt x="793750" y="1587500"/>
                    </a:cubicBezTo>
                    <a:cubicBezTo>
                      <a:pt x="355374" y="1587500"/>
                      <a:pt x="0" y="1232126"/>
                      <a:pt x="0" y="793750"/>
                    </a:cubicBezTo>
                    <a:close/>
                  </a:path>
                </a:pathLst>
              </a:custGeom>
              <a:solidFill>
                <a:srgbClr val="0EC07D"/>
              </a:solidFill>
              <a:ln w="12700" cap="flat" cmpd="sng">
                <a:solidFill>
                  <a:srgbClr val="3A3838"/>
                </a:solidFill>
                <a:prstDash val="solid"/>
                <a:miter lim="800000"/>
                <a:headEnd type="none" w="sm" len="sm"/>
                <a:tailEnd type="none" w="sm" len="sm"/>
              </a:ln>
            </p:spPr>
            <p:txBody>
              <a:bodyPr spcFirstLastPara="1" wrap="square" lIns="1554480" tIns="1554480" rIns="0" bIns="0"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1" i="0" u="none" strike="noStrike" cap="none" dirty="0">
                    <a:solidFill>
                      <a:schemeClr val="lt1"/>
                    </a:solidFill>
                    <a:latin typeface="Arial"/>
                    <a:ea typeface="Arial"/>
                    <a:cs typeface="Arial"/>
                    <a:sym typeface="Arial"/>
                  </a:rPr>
                  <a:t>DATA</a:t>
                </a:r>
                <a:endParaRPr dirty="0"/>
              </a:p>
            </p:txBody>
          </p:sp>
          <p:sp>
            <p:nvSpPr>
              <p:cNvPr id="789" name="Shape 789"/>
              <p:cNvSpPr/>
              <p:nvPr/>
            </p:nvSpPr>
            <p:spPr>
              <a:xfrm rot="-5400000">
                <a:off x="6194616" y="2781348"/>
                <a:ext cx="336162" cy="539749"/>
              </a:xfrm>
              <a:custGeom>
                <a:avLst/>
                <a:gdLst/>
                <a:ahLst/>
                <a:cxnLst/>
                <a:rect l="0" t="0" r="0" b="0"/>
                <a:pathLst>
                  <a:path w="336162" h="539749" extrusionOk="0">
                    <a:moveTo>
                      <a:pt x="0" y="107950"/>
                    </a:moveTo>
                    <a:lnTo>
                      <a:pt x="168081" y="107950"/>
                    </a:lnTo>
                    <a:lnTo>
                      <a:pt x="168081" y="0"/>
                    </a:lnTo>
                    <a:lnTo>
                      <a:pt x="336162" y="269875"/>
                    </a:lnTo>
                    <a:lnTo>
                      <a:pt x="168081" y="539749"/>
                    </a:lnTo>
                    <a:lnTo>
                      <a:pt x="168081" y="431799"/>
                    </a:lnTo>
                    <a:lnTo>
                      <a:pt x="0" y="431799"/>
                    </a:lnTo>
                    <a:lnTo>
                      <a:pt x="0" y="107950"/>
                    </a:lnTo>
                    <a:close/>
                  </a:path>
                </a:pathLst>
              </a:custGeom>
              <a:solidFill>
                <a:schemeClr val="lt1"/>
              </a:solidFill>
              <a:ln>
                <a:noFill/>
              </a:ln>
            </p:spPr>
            <p:txBody>
              <a:bodyPr spcFirstLastPara="1" wrap="square" lIns="0" tIns="107950" rIns="100825" bIns="107925"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790" name="Shape 790"/>
              <p:cNvSpPr/>
              <p:nvPr/>
            </p:nvSpPr>
            <p:spPr>
              <a:xfrm>
                <a:off x="5402259" y="904164"/>
                <a:ext cx="1920874" cy="1920874"/>
              </a:xfrm>
              <a:custGeom>
                <a:avLst/>
                <a:gdLst/>
                <a:ahLst/>
                <a:cxnLst/>
                <a:rect l="0" t="0" r="0" b="0"/>
                <a:pathLst>
                  <a:path w="1587499" h="1587499" extrusionOk="0">
                    <a:moveTo>
                      <a:pt x="0" y="793750"/>
                    </a:moveTo>
                    <a:cubicBezTo>
                      <a:pt x="0" y="355374"/>
                      <a:pt x="355374" y="0"/>
                      <a:pt x="793750" y="0"/>
                    </a:cubicBezTo>
                    <a:cubicBezTo>
                      <a:pt x="1232126" y="0"/>
                      <a:pt x="1587500" y="355374"/>
                      <a:pt x="1587500" y="793750"/>
                    </a:cubicBezTo>
                    <a:cubicBezTo>
                      <a:pt x="1587500" y="1232126"/>
                      <a:pt x="1232126" y="1587500"/>
                      <a:pt x="793750" y="1587500"/>
                    </a:cubicBezTo>
                    <a:cubicBezTo>
                      <a:pt x="355374" y="1587500"/>
                      <a:pt x="0" y="1232126"/>
                      <a:pt x="0" y="793750"/>
                    </a:cubicBezTo>
                    <a:close/>
                  </a:path>
                </a:pathLst>
              </a:custGeom>
              <a:solidFill>
                <a:schemeClr val="lt1"/>
              </a:solidFill>
              <a:ln w="76200" cap="flat" cmpd="sng">
                <a:solidFill>
                  <a:srgbClr val="0EC07D"/>
                </a:solidFill>
                <a:prstDash val="solid"/>
                <a:miter lim="800000"/>
                <a:headEnd type="none" w="sm" len="sm"/>
                <a:tailEnd type="none" w="sm" len="sm"/>
              </a:ln>
            </p:spPr>
            <p:txBody>
              <a:bodyPr spcFirstLastPara="1" wrap="square" lIns="1920240" tIns="192024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Structured</a:t>
                </a:r>
                <a:endParaRPr dirty="0"/>
              </a:p>
            </p:txBody>
          </p:sp>
          <p:sp>
            <p:nvSpPr>
              <p:cNvPr id="791" name="Shape 791"/>
              <p:cNvSpPr/>
              <p:nvPr/>
            </p:nvSpPr>
            <p:spPr>
              <a:xfrm rot="1800000">
                <a:off x="7028689" y="4276468"/>
                <a:ext cx="336162" cy="539749"/>
              </a:xfrm>
              <a:custGeom>
                <a:avLst/>
                <a:gdLst/>
                <a:ahLst/>
                <a:cxnLst/>
                <a:rect l="0" t="0" r="0" b="0"/>
                <a:pathLst>
                  <a:path w="336162" h="539749" extrusionOk="0">
                    <a:moveTo>
                      <a:pt x="0" y="107950"/>
                    </a:moveTo>
                    <a:lnTo>
                      <a:pt x="168081" y="107950"/>
                    </a:lnTo>
                    <a:lnTo>
                      <a:pt x="168081" y="0"/>
                    </a:lnTo>
                    <a:lnTo>
                      <a:pt x="336162" y="269875"/>
                    </a:lnTo>
                    <a:lnTo>
                      <a:pt x="168081" y="539749"/>
                    </a:lnTo>
                    <a:lnTo>
                      <a:pt x="168081" y="431799"/>
                    </a:lnTo>
                    <a:lnTo>
                      <a:pt x="0" y="431799"/>
                    </a:lnTo>
                    <a:lnTo>
                      <a:pt x="0" y="107950"/>
                    </a:lnTo>
                    <a:close/>
                  </a:path>
                </a:pathLst>
              </a:custGeom>
              <a:solidFill>
                <a:schemeClr val="lt1"/>
              </a:solidFill>
              <a:ln>
                <a:noFill/>
              </a:ln>
            </p:spPr>
            <p:txBody>
              <a:bodyPr spcFirstLastPara="1" wrap="square" lIns="0" tIns="107925" rIns="100825" bIns="10795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792" name="Shape 792"/>
              <p:cNvSpPr/>
              <p:nvPr/>
            </p:nvSpPr>
            <p:spPr>
              <a:xfrm>
                <a:off x="7326368" y="4236818"/>
                <a:ext cx="1920874" cy="1920874"/>
              </a:xfrm>
              <a:custGeom>
                <a:avLst/>
                <a:gdLst/>
                <a:ahLst/>
                <a:cxnLst/>
                <a:rect l="0" t="0" r="0" b="0"/>
                <a:pathLst>
                  <a:path w="1587499" h="1587499" extrusionOk="0">
                    <a:moveTo>
                      <a:pt x="0" y="793750"/>
                    </a:moveTo>
                    <a:cubicBezTo>
                      <a:pt x="0" y="355374"/>
                      <a:pt x="355374" y="0"/>
                      <a:pt x="793750" y="0"/>
                    </a:cubicBezTo>
                    <a:cubicBezTo>
                      <a:pt x="1232126" y="0"/>
                      <a:pt x="1587500" y="355374"/>
                      <a:pt x="1587500" y="793750"/>
                    </a:cubicBezTo>
                    <a:cubicBezTo>
                      <a:pt x="1587500" y="1232126"/>
                      <a:pt x="1232126" y="1587500"/>
                      <a:pt x="793750" y="1587500"/>
                    </a:cubicBezTo>
                    <a:cubicBezTo>
                      <a:pt x="355374" y="1587500"/>
                      <a:pt x="0" y="1232126"/>
                      <a:pt x="0" y="793750"/>
                    </a:cubicBezTo>
                    <a:close/>
                  </a:path>
                </a:pathLst>
              </a:custGeom>
              <a:solidFill>
                <a:schemeClr val="lt1"/>
              </a:solidFill>
              <a:ln w="76200" cap="flat" cmpd="sng">
                <a:solidFill>
                  <a:srgbClr val="0EC07D"/>
                </a:solidFill>
                <a:prstDash val="solid"/>
                <a:miter lim="800000"/>
                <a:headEnd type="none" w="sm" len="sm"/>
                <a:tailEnd type="none" w="sm" len="sm"/>
              </a:ln>
            </p:spPr>
            <p:txBody>
              <a:bodyPr spcFirstLastPara="1" wrap="square" lIns="1920240" tIns="192024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Semi-structured</a:t>
                </a:r>
                <a:endParaRPr/>
              </a:p>
            </p:txBody>
          </p:sp>
          <p:sp>
            <p:nvSpPr>
              <p:cNvPr id="793" name="Shape 793"/>
              <p:cNvSpPr/>
              <p:nvPr/>
            </p:nvSpPr>
            <p:spPr>
              <a:xfrm rot="-1800000">
                <a:off x="5346029" y="4261953"/>
                <a:ext cx="336163" cy="539750"/>
              </a:xfrm>
              <a:custGeom>
                <a:avLst/>
                <a:gdLst/>
                <a:ahLst/>
                <a:cxnLst/>
                <a:rect l="0" t="0" r="0" b="0"/>
                <a:pathLst>
                  <a:path w="336162" h="539749" extrusionOk="0">
                    <a:moveTo>
                      <a:pt x="336162" y="431799"/>
                    </a:moveTo>
                    <a:lnTo>
                      <a:pt x="168081" y="431799"/>
                    </a:lnTo>
                    <a:lnTo>
                      <a:pt x="168081" y="539749"/>
                    </a:lnTo>
                    <a:lnTo>
                      <a:pt x="0" y="269874"/>
                    </a:lnTo>
                    <a:lnTo>
                      <a:pt x="168081" y="0"/>
                    </a:lnTo>
                    <a:lnTo>
                      <a:pt x="168081" y="107950"/>
                    </a:lnTo>
                    <a:lnTo>
                      <a:pt x="336162" y="107950"/>
                    </a:lnTo>
                    <a:lnTo>
                      <a:pt x="336162" y="431799"/>
                    </a:lnTo>
                    <a:close/>
                  </a:path>
                </a:pathLst>
              </a:custGeom>
              <a:solidFill>
                <a:schemeClr val="lt1"/>
              </a:solidFill>
              <a:ln>
                <a:noFill/>
              </a:ln>
            </p:spPr>
            <p:txBody>
              <a:bodyPr spcFirstLastPara="1" wrap="square" lIns="100825" tIns="107950" rIns="0" bIns="10795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794" name="Shape 794"/>
              <p:cNvSpPr/>
              <p:nvPr/>
            </p:nvSpPr>
            <p:spPr>
              <a:xfrm>
                <a:off x="3478151" y="4236818"/>
                <a:ext cx="1920874" cy="1920874"/>
              </a:xfrm>
              <a:custGeom>
                <a:avLst/>
                <a:gdLst/>
                <a:ahLst/>
                <a:cxnLst/>
                <a:rect l="0" t="0" r="0" b="0"/>
                <a:pathLst>
                  <a:path w="1587499" h="1587499" extrusionOk="0">
                    <a:moveTo>
                      <a:pt x="0" y="793750"/>
                    </a:moveTo>
                    <a:cubicBezTo>
                      <a:pt x="0" y="355374"/>
                      <a:pt x="355374" y="0"/>
                      <a:pt x="793750" y="0"/>
                    </a:cubicBezTo>
                    <a:cubicBezTo>
                      <a:pt x="1232126" y="0"/>
                      <a:pt x="1587500" y="355374"/>
                      <a:pt x="1587500" y="793750"/>
                    </a:cubicBezTo>
                    <a:cubicBezTo>
                      <a:pt x="1587500" y="1232126"/>
                      <a:pt x="1232126" y="1587500"/>
                      <a:pt x="793750" y="1587500"/>
                    </a:cubicBezTo>
                    <a:cubicBezTo>
                      <a:pt x="355374" y="1587500"/>
                      <a:pt x="0" y="1232126"/>
                      <a:pt x="0" y="793750"/>
                    </a:cubicBezTo>
                    <a:close/>
                  </a:path>
                </a:pathLst>
              </a:custGeom>
              <a:solidFill>
                <a:schemeClr val="lt1"/>
              </a:solidFill>
              <a:ln w="76200" cap="flat" cmpd="sng">
                <a:solidFill>
                  <a:srgbClr val="0EC07D"/>
                </a:solidFill>
                <a:prstDash val="solid"/>
                <a:miter lim="800000"/>
                <a:headEnd type="none" w="sm" len="sm"/>
                <a:tailEnd type="none" w="sm" len="sm"/>
              </a:ln>
            </p:spPr>
            <p:txBody>
              <a:bodyPr spcFirstLastPara="1" wrap="square" lIns="1920240" tIns="192024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Unstructured</a:t>
                </a:r>
                <a:endParaRPr sz="1800" b="1" i="0" u="none" strike="noStrike" cap="none">
                  <a:solidFill>
                    <a:schemeClr val="dk1"/>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3.1 Group Discussion</a:t>
            </a:r>
            <a:endParaRPr/>
          </a:p>
        </p:txBody>
      </p:sp>
      <p:sp>
        <p:nvSpPr>
          <p:cNvPr id="801" name="Shape 801"/>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1: </a:t>
            </a:r>
            <a:r>
              <a:rPr lang="en-US" sz="1600" b="0" i="0" u="none" strike="noStrike" cap="none">
                <a:solidFill>
                  <a:srgbClr val="0EC07D"/>
                </a:solidFill>
                <a:latin typeface="Arial"/>
                <a:ea typeface="Arial"/>
                <a:cs typeface="Arial"/>
                <a:sym typeface="Arial"/>
              </a:rPr>
              <a:t>Data Growth Explosion</a:t>
            </a:r>
            <a:endParaRPr sz="1600" b="0" i="0" u="none" strike="noStrike" cap="none">
              <a:solidFill>
                <a:srgbClr val="0EC07D"/>
              </a:solidFill>
              <a:latin typeface="Arial"/>
              <a:ea typeface="Arial"/>
              <a:cs typeface="Arial"/>
              <a:sym typeface="Arial"/>
            </a:endParaRPr>
          </a:p>
        </p:txBody>
      </p:sp>
      <p:sp>
        <p:nvSpPr>
          <p:cNvPr id="802" name="Shape 802"/>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2728685" y="1499790"/>
            <a:ext cx="7228114" cy="5636899"/>
          </a:xfrm>
          <a:prstGeom prst="rect">
            <a:avLst/>
          </a:prstGeom>
        </p:spPr>
      </p:pic>
    </p:spTree>
  </p:cSld>
  <p:clrMapOvr>
    <a:masterClrMapping/>
  </p:clrMapOvr>
</p:sld>
</file>

<file path=ppt/theme/theme1.xml><?xml version="1.0" encoding="utf-8"?>
<a:theme xmlns:a="http://schemas.openxmlformats.org/drawingml/2006/main" name="Office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5995</Words>
  <Application>Microsoft Office PowerPoint</Application>
  <PresentationFormat>Widescreen</PresentationFormat>
  <Paragraphs>443</Paragraphs>
  <Slides>27</Slides>
  <Notes>27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Noto Sans Symbols</vt:lpstr>
      <vt:lpstr>Source Sans Pro</vt:lpstr>
      <vt:lpstr>Office Theme</vt:lpstr>
      <vt:lpstr>Custom Design</vt:lpstr>
      <vt:lpstr>PowerPoint Presentation</vt:lpstr>
      <vt:lpstr>Module Learning Objectives</vt:lpstr>
      <vt:lpstr>Module Topics</vt:lpstr>
      <vt:lpstr>1. Data is everywhere</vt:lpstr>
      <vt:lpstr>1.1 So… can we have some examples?</vt:lpstr>
      <vt:lpstr>1.2 Activity</vt:lpstr>
      <vt:lpstr>2. Different Sources of Data</vt:lpstr>
      <vt:lpstr>3. Types of Data</vt:lpstr>
      <vt:lpstr>3.1 Group Discussion</vt:lpstr>
      <vt:lpstr>What did you grasp?</vt:lpstr>
      <vt:lpstr>4. What is data explosion?</vt:lpstr>
      <vt:lpstr>4.1 What has led to data explosion?</vt:lpstr>
      <vt:lpstr>4.2 Increase in Storage Capacities</vt:lpstr>
      <vt:lpstr>4.3 Data Processing Abilities</vt:lpstr>
      <vt:lpstr>4.4 Emerging Data Formats and Data Availability</vt:lpstr>
      <vt:lpstr>What did you grasp?</vt:lpstr>
      <vt:lpstr>4.5 Problems of Data Explosion</vt:lpstr>
      <vt:lpstr>4.5.1 Storage, data movement and management complexity</vt:lpstr>
      <vt:lpstr>4.5.2 Data center power, cooling, and floor space limitations</vt:lpstr>
      <vt:lpstr>4.5.3 System management and growing database complexities</vt:lpstr>
      <vt:lpstr>4.5.4 Availability of security systems to protect data</vt:lpstr>
      <vt:lpstr>4.5.5 Lack of support for heterogeneous environment and accelerators</vt:lpstr>
      <vt:lpstr>4.5.6 Significant shortage of skills to integrate and manage the data </vt:lpstr>
      <vt:lpstr>4.6 Group Discussion</vt:lpstr>
      <vt:lpstr>What did you grasp?</vt:lpstr>
      <vt:lpstr>In a nutshell,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13</cp:revision>
  <dcterms:modified xsi:type="dcterms:W3CDTF">2018-07-31T16:56:25Z</dcterms:modified>
</cp:coreProperties>
</file>